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2"/>
  </p:notesMasterIdLst>
  <p:sldIdLst>
    <p:sldId id="256" r:id="rId5"/>
    <p:sldId id="257" r:id="rId6"/>
    <p:sldId id="360" r:id="rId7"/>
    <p:sldId id="352" r:id="rId8"/>
    <p:sldId id="347" r:id="rId9"/>
    <p:sldId id="260" r:id="rId10"/>
    <p:sldId id="316" r:id="rId11"/>
    <p:sldId id="315" r:id="rId12"/>
    <p:sldId id="261" r:id="rId13"/>
    <p:sldId id="348" r:id="rId14"/>
    <p:sldId id="349" r:id="rId15"/>
    <p:sldId id="353" r:id="rId16"/>
    <p:sldId id="345" r:id="rId17"/>
    <p:sldId id="363" r:id="rId18"/>
    <p:sldId id="263" r:id="rId19"/>
    <p:sldId id="292" r:id="rId20"/>
    <p:sldId id="355" r:id="rId21"/>
    <p:sldId id="303" r:id="rId22"/>
    <p:sldId id="264" r:id="rId23"/>
    <p:sldId id="354" r:id="rId24"/>
    <p:sldId id="356" r:id="rId25"/>
    <p:sldId id="265" r:id="rId26"/>
    <p:sldId id="262" r:id="rId27"/>
    <p:sldId id="259" r:id="rId28"/>
    <p:sldId id="293" r:id="rId29"/>
    <p:sldId id="294" r:id="rId30"/>
    <p:sldId id="295" r:id="rId31"/>
    <p:sldId id="296" r:id="rId32"/>
    <p:sldId id="266" r:id="rId33"/>
    <p:sldId id="361" r:id="rId34"/>
    <p:sldId id="340" r:id="rId35"/>
    <p:sldId id="267" r:id="rId36"/>
    <p:sldId id="362" r:id="rId37"/>
    <p:sldId id="304" r:id="rId38"/>
    <p:sldId id="305" r:id="rId39"/>
    <p:sldId id="268" r:id="rId40"/>
    <p:sldId id="342" r:id="rId41"/>
    <p:sldId id="306" r:id="rId42"/>
    <p:sldId id="269" r:id="rId43"/>
    <p:sldId id="270" r:id="rId44"/>
    <p:sldId id="307" r:id="rId45"/>
    <p:sldId id="330" r:id="rId46"/>
    <p:sldId id="271" r:id="rId47"/>
    <p:sldId id="308" r:id="rId48"/>
    <p:sldId id="272" r:id="rId49"/>
    <p:sldId id="309" r:id="rId50"/>
    <p:sldId id="350" r:id="rId51"/>
    <p:sldId id="273" r:id="rId52"/>
    <p:sldId id="310" r:id="rId53"/>
    <p:sldId id="343" r:id="rId54"/>
    <p:sldId id="331" r:id="rId55"/>
    <p:sldId id="332" r:id="rId56"/>
    <p:sldId id="358" r:id="rId57"/>
    <p:sldId id="333" r:id="rId58"/>
    <p:sldId id="334" r:id="rId59"/>
    <p:sldId id="335" r:id="rId60"/>
    <p:sldId id="274" r:id="rId61"/>
    <p:sldId id="275" r:id="rId62"/>
    <p:sldId id="297" r:id="rId63"/>
    <p:sldId id="298" r:id="rId64"/>
    <p:sldId id="322" r:id="rId65"/>
    <p:sldId id="311" r:id="rId66"/>
    <p:sldId id="278" r:id="rId67"/>
    <p:sldId id="323" r:id="rId68"/>
    <p:sldId id="276" r:id="rId69"/>
    <p:sldId id="299" r:id="rId70"/>
    <p:sldId id="277" r:id="rId71"/>
    <p:sldId id="279" r:id="rId72"/>
    <p:sldId id="283" r:id="rId73"/>
    <p:sldId id="280" r:id="rId74"/>
    <p:sldId id="341" r:id="rId75"/>
    <p:sldId id="359" r:id="rId76"/>
    <p:sldId id="357" r:id="rId77"/>
    <p:sldId id="301" r:id="rId78"/>
    <p:sldId id="282" r:id="rId79"/>
    <p:sldId id="365" r:id="rId80"/>
    <p:sldId id="364" r:id="rId81"/>
    <p:sldId id="344" r:id="rId82"/>
    <p:sldId id="366" r:id="rId83"/>
    <p:sldId id="329" r:id="rId84"/>
    <p:sldId id="281" r:id="rId85"/>
    <p:sldId id="284" r:id="rId86"/>
    <p:sldId id="325" r:id="rId87"/>
    <p:sldId id="285" r:id="rId88"/>
    <p:sldId id="286" r:id="rId89"/>
    <p:sldId id="302" r:id="rId90"/>
    <p:sldId id="326" r:id="rId91"/>
    <p:sldId id="287" r:id="rId92"/>
    <p:sldId id="288" r:id="rId93"/>
    <p:sldId id="289" r:id="rId94"/>
    <p:sldId id="327" r:id="rId95"/>
    <p:sldId id="291" r:id="rId96"/>
    <p:sldId id="300" r:id="rId97"/>
    <p:sldId id="290" r:id="rId98"/>
    <p:sldId id="328" r:id="rId99"/>
    <p:sldId id="338" r:id="rId100"/>
    <p:sldId id="367"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7" autoAdjust="0"/>
  </p:normalViewPr>
  <p:slideViewPr>
    <p:cSldViewPr>
      <p:cViewPr varScale="1">
        <p:scale>
          <a:sx n="54" d="100"/>
          <a:sy n="54" d="100"/>
        </p:scale>
        <p:origin x="-65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48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032AD9-6BF2-4012-95D4-0409763FA7AD}" type="datetimeFigureOut">
              <a:rPr lang="en-US" smtClean="0"/>
              <a:pPr/>
              <a:t>10/27/2010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367BD3-35FE-4A4A-8614-EE8BF630DACA}"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Built a large kingdom</a:t>
            </a:r>
            <a:r>
              <a:rPr lang="en-US" baseline="0" dirty="0" smtClean="0"/>
              <a:t> but not an empire by historical standards</a:t>
            </a:r>
            <a:endParaRPr lang="en-US" dirty="0"/>
          </a:p>
        </p:txBody>
      </p:sp>
      <p:sp>
        <p:nvSpPr>
          <p:cNvPr id="4" name="Slide Number Placeholder 3"/>
          <p:cNvSpPr>
            <a:spLocks noGrp="1"/>
          </p:cNvSpPr>
          <p:nvPr>
            <p:ph type="sldNum" sz="quarter" idx="10"/>
          </p:nvPr>
        </p:nvSpPr>
        <p:spPr/>
        <p:txBody>
          <a:bodyPr/>
          <a:lstStyle/>
          <a:p>
            <a:fld id="{18367BD3-35FE-4A4A-8614-EE8BF630DACA}" type="slidenum">
              <a:rPr lang="en-US" smtClean="0"/>
              <a:pPr/>
              <a:t>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a:t>
            </a:r>
            <a:r>
              <a:rPr lang="en-US" baseline="0" dirty="0" smtClean="0"/>
              <a:t> Holy Roman Empire had little in common with the original Roman Empire, other than the fact that power was once again centralized and Rome began to think of itself again as a world center</a:t>
            </a:r>
          </a:p>
          <a:p>
            <a:pPr>
              <a:buFont typeface="Arial" pitchFamily="34" charset="0"/>
              <a:buChar char="•"/>
            </a:pPr>
            <a:r>
              <a:rPr lang="en-US" dirty="0" smtClean="0"/>
              <a:t>The</a:t>
            </a:r>
            <a:r>
              <a:rPr lang="en-US" baseline="0" dirty="0" smtClean="0"/>
              <a:t> size of the Holy Roman Empire in comparison to namesake, was relatively small– northern Italy, Belgium, Germany and France</a:t>
            </a:r>
          </a:p>
          <a:p>
            <a:pPr>
              <a:buFont typeface="Arial" pitchFamily="34" charset="0"/>
              <a:buChar char="•"/>
            </a:pPr>
            <a:r>
              <a:rPr lang="en-US" baseline="0" dirty="0" smtClean="0"/>
              <a:t>Marked the beginning of western European ambition in terms of empire-building, especially among those in the church</a:t>
            </a:r>
            <a:endParaRPr lang="en-US" dirty="0"/>
          </a:p>
        </p:txBody>
      </p:sp>
      <p:sp>
        <p:nvSpPr>
          <p:cNvPr id="4" name="Slide Number Placeholder 3"/>
          <p:cNvSpPr>
            <a:spLocks noGrp="1"/>
          </p:cNvSpPr>
          <p:nvPr>
            <p:ph type="sldNum" sz="quarter" idx="10"/>
          </p:nvPr>
        </p:nvSpPr>
        <p:spPr/>
        <p:txBody>
          <a:bodyPr/>
          <a:lstStyle/>
          <a:p>
            <a:fld id="{18367BD3-35FE-4A4A-8614-EE8BF630DACA}" type="slidenum">
              <a:rPr lang="en-US" smtClean="0"/>
              <a:pPr/>
              <a:t>67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AE6FFF-9B66-4EAB-98D4-0B2BAC68D6FD}" type="datetimeFigureOut">
              <a:rPr lang="en-US" smtClean="0"/>
              <a:pPr/>
              <a:t>10/27/2010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29E1FC6-5B25-4D28-8846-FB948272993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E6FFF-9B66-4EAB-98D4-0B2BAC68D6FD}" type="datetimeFigureOut">
              <a:rPr lang="en-US" smtClean="0"/>
              <a:pPr/>
              <a:t>10/27/2010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9E1FC6-5B25-4D28-8846-FB948272993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gif"/><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04800"/>
            <a:ext cx="2667000" cy="1470025"/>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Medieval Ages</a:t>
            </a:r>
            <a:endParaRPr lang="en-US"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304800" y="1905000"/>
            <a:ext cx="2209800" cy="4038600"/>
          </a:xfrm>
          <a:effectLst>
            <a:outerShdw blurRad="50800" dist="50800" dir="5400000" algn="ctr" rotWithShape="0">
              <a:schemeClr val="bg1"/>
            </a:outerShdw>
          </a:effectLst>
        </p:spPr>
        <p:txBody>
          <a:bodyPr>
            <a:normAutofit fontScale="92500" lnSpcReduction="10000"/>
          </a:bodyPr>
          <a:lstStyle/>
          <a:p>
            <a:pPr>
              <a:buFont typeface="Arial" pitchFamily="34" charset="0"/>
              <a:buChar char="•"/>
            </a:pPr>
            <a:r>
              <a:rPr lang="en-US" dirty="0" smtClean="0">
                <a:effectLst>
                  <a:outerShdw blurRad="38100" dist="38100" dir="2700000" algn="tl">
                    <a:srgbClr val="000000">
                      <a:alpha val="43137"/>
                    </a:srgbClr>
                  </a:outerShdw>
                </a:effectLst>
              </a:rPr>
              <a:t>Transition period between Ancient and modern times</a:t>
            </a:r>
          </a:p>
          <a:p>
            <a:pPr algn="l">
              <a:buFont typeface="Arial" pitchFamily="34" charset="0"/>
              <a:buChar char="•"/>
            </a:pPr>
            <a:r>
              <a:rPr lang="en-US" dirty="0" smtClean="0">
                <a:effectLst>
                  <a:outerShdw blurRad="38100" dist="38100" dir="2700000" algn="tl">
                    <a:srgbClr val="000000">
                      <a:alpha val="43137"/>
                    </a:srgbClr>
                  </a:outerShdw>
                </a:effectLst>
              </a:rPr>
              <a:t>Also called the Middle Ages</a:t>
            </a:r>
          </a:p>
          <a:p>
            <a:endParaRPr lang="en-US" dirty="0"/>
          </a:p>
        </p:txBody>
      </p:sp>
      <p:pic>
        <p:nvPicPr>
          <p:cNvPr id="4" name="Picture 3" descr="romance_of_the_rose__gardenlg.jpg"/>
          <p:cNvPicPr>
            <a:picLocks noChangeAspect="1"/>
          </p:cNvPicPr>
          <p:nvPr/>
        </p:nvPicPr>
        <p:blipFill>
          <a:blip r:embed="rId2" cstate="print"/>
          <a:stretch>
            <a:fillRect/>
          </a:stretch>
        </p:blipFill>
        <p:spPr>
          <a:xfrm>
            <a:off x="2743200" y="457200"/>
            <a:ext cx="6181702" cy="6019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map-Charlemagne's Empire"/>
          <p:cNvPicPr>
            <a:picLocks noGrp="1" noChangeAspect="1" noChangeArrowheads="1"/>
          </p:cNvPicPr>
          <p:nvPr>
            <p:ph idx="1"/>
          </p:nvPr>
        </p:nvPicPr>
        <p:blipFill>
          <a:blip r:embed="rId2" cstate="print">
            <a:lum bright="-6000" contrast="6000"/>
          </a:blip>
          <a:srcRect/>
          <a:stretch>
            <a:fillRect/>
          </a:stretch>
        </p:blipFill>
        <p:spPr bwMode="auto">
          <a:xfrm>
            <a:off x="1" y="330703"/>
            <a:ext cx="9144000" cy="6146297"/>
          </a:xfrm>
          <a:prstGeom prst="rect">
            <a:avLst/>
          </a:prstGeom>
          <a:noFill/>
          <a:ln w="9525">
            <a:solidFill>
              <a:srgbClr val="006699"/>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harlemagne Crowned"/>
          <p:cNvPicPr>
            <a:picLocks noGrp="1" noChangeAspect="1" noChangeArrowheads="1"/>
          </p:cNvPicPr>
          <p:nvPr>
            <p:ph idx="1"/>
          </p:nvPr>
        </p:nvPicPr>
        <p:blipFill>
          <a:blip r:embed="rId2" cstate="print">
            <a:lum contrast="6000"/>
          </a:blip>
          <a:srcRect/>
          <a:stretch>
            <a:fillRect/>
          </a:stretch>
        </p:blipFill>
        <p:spPr bwMode="auto">
          <a:xfrm>
            <a:off x="5638800" y="228600"/>
            <a:ext cx="3186322" cy="3276600"/>
          </a:xfrm>
          <a:prstGeom prst="rect">
            <a:avLst/>
          </a:prstGeom>
          <a:noFill/>
          <a:ln w="19050">
            <a:solidFill>
              <a:srgbClr val="006699"/>
            </a:solidFill>
            <a:miter lim="800000"/>
            <a:headEnd/>
            <a:tailEnd/>
          </a:ln>
        </p:spPr>
      </p:pic>
      <p:sp>
        <p:nvSpPr>
          <p:cNvPr id="5" name="Rectangle 4"/>
          <p:cNvSpPr/>
          <p:nvPr/>
        </p:nvSpPr>
        <p:spPr>
          <a:xfrm>
            <a:off x="304800" y="381000"/>
            <a:ext cx="4876800" cy="3539430"/>
          </a:xfrm>
          <a:prstGeom prst="rect">
            <a:avLst/>
          </a:prstGeom>
          <a:effectLst>
            <a:outerShdw blurRad="50800" dist="50800" dir="5400000" algn="ctr" rotWithShape="0">
              <a:schemeClr val="bg1"/>
            </a:outerShdw>
          </a:effectLst>
        </p:spPr>
        <p:txBody>
          <a:bodyPr wrap="square">
            <a:spAutoFit/>
          </a:bodyPr>
          <a:lstStyle/>
          <a:p>
            <a:r>
              <a:rPr lang="en-US" sz="3200" dirty="0" smtClean="0">
                <a:effectLst>
                  <a:outerShdw blurRad="38100" dist="38100" dir="2700000" algn="tl">
                    <a:srgbClr val="000000">
                      <a:alpha val="43137"/>
                    </a:srgbClr>
                  </a:outerShdw>
                </a:effectLst>
              </a:rPr>
              <a:t>Defend Pope </a:t>
            </a:r>
            <a:r>
              <a:rPr lang="en-US" sz="3200" b="1" dirty="0" smtClean="0">
                <a:effectLst>
                  <a:outerShdw blurRad="38100" dist="38100" dir="2700000" algn="tl">
                    <a:srgbClr val="000000">
                      <a:alpha val="43137"/>
                    </a:srgbClr>
                  </a:outerShdw>
                </a:effectLst>
              </a:rPr>
              <a:t>Leo III</a:t>
            </a:r>
          </a:p>
          <a:p>
            <a:pPr lvl="1"/>
            <a:r>
              <a:rPr lang="en-US" sz="3200" dirty="0" smtClean="0">
                <a:effectLst>
                  <a:outerShdw blurRad="38100" dist="38100" dir="2700000" algn="tl">
                    <a:srgbClr val="000000">
                      <a:alpha val="43137"/>
                    </a:srgbClr>
                  </a:outerShdw>
                </a:effectLst>
              </a:rPr>
              <a:t>Crowned New Roman emperor as reward</a:t>
            </a:r>
          </a:p>
          <a:p>
            <a:r>
              <a:rPr lang="en-US" sz="3200" dirty="0" smtClean="0">
                <a:effectLst>
                  <a:outerShdw blurRad="38100" dist="38100" dir="2700000" algn="tl">
                    <a:srgbClr val="000000">
                      <a:alpha val="43137"/>
                    </a:srgbClr>
                  </a:outerShdw>
                </a:effectLst>
              </a:rPr>
              <a:t>His personality holds empire together</a:t>
            </a:r>
          </a:p>
          <a:p>
            <a:pPr lvl="1"/>
            <a:r>
              <a:rPr lang="en-US" sz="3200" dirty="0" smtClean="0">
                <a:effectLst>
                  <a:outerShdw blurRad="38100" dist="38100" dir="2700000" algn="tl">
                    <a:srgbClr val="000000">
                      <a:alpha val="43137"/>
                    </a:srgbClr>
                  </a:outerShdw>
                </a:effectLst>
              </a:rPr>
              <a:t>Empire divide by </a:t>
            </a:r>
            <a:r>
              <a:rPr lang="en-US" sz="3200" b="1" dirty="0" smtClean="0">
                <a:effectLst>
                  <a:outerShdw blurRad="38100" dist="38100" dir="2700000" algn="tl">
                    <a:srgbClr val="000000">
                      <a:alpha val="43137"/>
                    </a:srgbClr>
                  </a:outerShdw>
                </a:effectLst>
              </a:rPr>
              <a:t>Treaty</a:t>
            </a:r>
            <a:r>
              <a:rPr lang="en-US" sz="3200" dirty="0" smtClean="0">
                <a:effectLst>
                  <a:outerShdw blurRad="38100" dist="38100" dir="2700000" algn="tl">
                    <a:srgbClr val="000000">
                      <a:alpha val="43137"/>
                    </a:srgbClr>
                  </a:outerShdw>
                </a:effectLst>
              </a:rPr>
              <a:t> </a:t>
            </a:r>
            <a:r>
              <a:rPr lang="en-US" sz="3200" b="1" dirty="0" smtClean="0">
                <a:effectLst>
                  <a:outerShdw blurRad="38100" dist="38100" dir="2700000" algn="tl">
                    <a:srgbClr val="000000">
                      <a:alpha val="43137"/>
                    </a:srgbClr>
                  </a:outerShdw>
                </a:effectLst>
              </a:rPr>
              <a:t>of Verdun </a:t>
            </a:r>
            <a:r>
              <a:rPr lang="en-US" sz="3200" dirty="0" smtClean="0">
                <a:effectLst>
                  <a:outerShdw blurRad="38100" dist="38100" dir="2700000" algn="tl">
                    <a:srgbClr val="000000">
                      <a:alpha val="43137"/>
                    </a:srgbClr>
                  </a:outerShdw>
                </a:effectLst>
              </a:rPr>
              <a:t>upon his death</a:t>
            </a:r>
            <a:endParaRPr lang="en-US" sz="3200" dirty="0">
              <a:effectLst>
                <a:outerShdw blurRad="38100" dist="38100" dir="2700000" algn="tl">
                  <a:srgbClr val="000000">
                    <a:alpha val="43137"/>
                  </a:srgbClr>
                </a:outerShdw>
              </a:effectLst>
            </a:endParaRPr>
          </a:p>
        </p:txBody>
      </p:sp>
      <p:pic>
        <p:nvPicPr>
          <p:cNvPr id="6" name="Picture 5" descr="map-Treaty of Verdun-843"/>
          <p:cNvPicPr>
            <a:picLocks noChangeAspect="1" noChangeArrowheads="1"/>
          </p:cNvPicPr>
          <p:nvPr/>
        </p:nvPicPr>
        <p:blipFill>
          <a:blip r:embed="rId3" cstate="print">
            <a:lum contrast="6000"/>
          </a:blip>
          <a:srcRect t="4814" b="842"/>
          <a:stretch>
            <a:fillRect/>
          </a:stretch>
        </p:blipFill>
        <p:spPr bwMode="auto">
          <a:xfrm>
            <a:off x="4724400" y="3823201"/>
            <a:ext cx="2268318" cy="3034799"/>
          </a:xfrm>
          <a:prstGeom prst="rect">
            <a:avLst/>
          </a:prstGeom>
          <a:noFill/>
          <a:ln w="9525">
            <a:solidFill>
              <a:srgbClr val="00517A"/>
            </a:solid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304800"/>
            <a:ext cx="4876800" cy="6248400"/>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Europe will come under attack by</a:t>
            </a:r>
          </a:p>
          <a:p>
            <a:pPr lvl="1"/>
            <a:r>
              <a:rPr lang="en-US" dirty="0" smtClean="0">
                <a:effectLst>
                  <a:outerShdw blurRad="38100" dist="38100" dir="2700000" algn="tl">
                    <a:srgbClr val="000000">
                      <a:alpha val="43137"/>
                    </a:srgbClr>
                  </a:outerShdw>
                </a:effectLst>
              </a:rPr>
              <a:t>Vikings (Scandinavia) and Magyars (Hungary)</a:t>
            </a:r>
          </a:p>
          <a:p>
            <a:pPr lvl="1"/>
            <a:r>
              <a:rPr lang="en-US" dirty="0" smtClean="0">
                <a:effectLst>
                  <a:outerShdw blurRad="38100" dist="38100" dir="2700000" algn="tl">
                    <a:srgbClr val="000000">
                      <a:alpha val="43137"/>
                    </a:srgbClr>
                  </a:outerShdw>
                </a:effectLst>
              </a:rPr>
              <a:t>Disrupt the political scene</a:t>
            </a:r>
          </a:p>
          <a:p>
            <a:pPr lvl="1"/>
            <a:r>
              <a:rPr lang="en-US" dirty="0" smtClean="0">
                <a:effectLst>
                  <a:outerShdw blurRad="38100" dist="38100" dir="2700000" algn="tl">
                    <a:srgbClr val="000000">
                      <a:alpha val="43137"/>
                    </a:srgbClr>
                  </a:outerShdw>
                </a:effectLst>
              </a:rPr>
              <a:t>Vikings most successful </a:t>
            </a:r>
          </a:p>
          <a:p>
            <a:pPr lvl="2"/>
            <a:r>
              <a:rPr lang="en-US" dirty="0" smtClean="0">
                <a:effectLst>
                  <a:outerShdw blurRad="38100" dist="38100" dir="2700000" algn="tl">
                    <a:srgbClr val="000000">
                      <a:alpha val="43137"/>
                    </a:srgbClr>
                  </a:outerShdw>
                </a:effectLst>
              </a:rPr>
              <a:t>Boats- multi oared, highly maneuverable</a:t>
            </a:r>
          </a:p>
          <a:p>
            <a:pPr lvl="1"/>
            <a:r>
              <a:rPr lang="en-US" dirty="0" smtClean="0">
                <a:effectLst>
                  <a:outerShdw blurRad="38100" dist="38100" dir="2700000" algn="tl">
                    <a:srgbClr val="000000">
                      <a:alpha val="43137"/>
                    </a:srgbClr>
                  </a:outerShdw>
                </a:effectLst>
              </a:rPr>
              <a:t>Vikings had limited resources so turn to raiding </a:t>
            </a:r>
          </a:p>
          <a:p>
            <a:pPr lvl="2"/>
            <a:r>
              <a:rPr lang="en-US" dirty="0" smtClean="0">
                <a:effectLst>
                  <a:outerShdw blurRad="38100" dist="38100" dir="2700000" algn="tl">
                    <a:srgbClr val="000000">
                      <a:alpha val="43137"/>
                    </a:srgbClr>
                  </a:outerShdw>
                </a:effectLst>
              </a:rPr>
              <a:t>Natural targets were monasteries</a:t>
            </a:r>
          </a:p>
          <a:p>
            <a:pPr lvl="3"/>
            <a:r>
              <a:rPr lang="en-US" dirty="0" smtClean="0">
                <a:effectLst>
                  <a:outerShdw blurRad="38100" dist="38100" dir="2700000" algn="tl">
                    <a:srgbClr val="000000">
                      <a:alpha val="43137"/>
                    </a:srgbClr>
                  </a:outerShdw>
                </a:effectLst>
              </a:rPr>
              <a:t>Wealth and plenty of food</a:t>
            </a:r>
          </a:p>
          <a:p>
            <a:pPr lvl="3"/>
            <a:endParaRPr lang="en-US" dirty="0">
              <a:effectLst>
                <a:outerShdw blurRad="38100" dist="38100" dir="2700000" algn="tl">
                  <a:srgbClr val="000000">
                    <a:alpha val="43137"/>
                  </a:srgbClr>
                </a:outerShdw>
              </a:effectLst>
            </a:endParaRPr>
          </a:p>
        </p:txBody>
      </p:sp>
      <p:pic>
        <p:nvPicPr>
          <p:cNvPr id="4" name="Picture 3" descr="vikings3.jpg"/>
          <p:cNvPicPr>
            <a:picLocks noChangeAspect="1"/>
          </p:cNvPicPr>
          <p:nvPr/>
        </p:nvPicPr>
        <p:blipFill>
          <a:blip r:embed="rId2" cstate="print"/>
          <a:stretch>
            <a:fillRect/>
          </a:stretch>
        </p:blipFill>
        <p:spPr>
          <a:xfrm>
            <a:off x="4998720" y="1371600"/>
            <a:ext cx="3840480" cy="5097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274638"/>
            <a:ext cx="3657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Vikings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52400"/>
            <a:ext cx="4648200" cy="6324600"/>
          </a:xfrm>
          <a:effectLst>
            <a:outerShdw blurRad="50800" dist="50800" dir="5400000" algn="ctr" rotWithShape="0">
              <a:schemeClr val="bg1"/>
            </a:outerShdw>
          </a:effectLst>
        </p:spPr>
        <p:txBody>
          <a:bodyPr>
            <a:noAutofit/>
          </a:bodyPr>
          <a:lstStyle/>
          <a:p>
            <a:pPr lvl="1"/>
            <a:r>
              <a:rPr lang="en-US" dirty="0" smtClean="0">
                <a:effectLst>
                  <a:outerShdw blurRad="38100" dist="38100" dir="2700000" algn="tl">
                    <a:srgbClr val="000000">
                      <a:alpha val="43137"/>
                    </a:srgbClr>
                  </a:outerShdw>
                </a:effectLst>
              </a:rPr>
              <a:t>Vikings were also merchants and fishermen</a:t>
            </a:r>
          </a:p>
          <a:p>
            <a:pPr lvl="2"/>
            <a:r>
              <a:rPr lang="en-US" dirty="0" smtClean="0">
                <a:effectLst>
                  <a:outerShdw blurRad="38100" dist="38100" dir="2700000" algn="tl">
                    <a:srgbClr val="000000">
                      <a:alpha val="43137"/>
                    </a:srgbClr>
                  </a:outerShdw>
                </a:effectLst>
              </a:rPr>
              <a:t>New settlements in Newfoundland,  Canada, Russia and France</a:t>
            </a:r>
          </a:p>
          <a:p>
            <a:pPr lvl="3"/>
            <a:r>
              <a:rPr lang="en-US" dirty="0" smtClean="0">
                <a:effectLst>
                  <a:outerShdw blurRad="38100" dist="38100" dir="2700000" algn="tl">
                    <a:srgbClr val="000000">
                      <a:alpha val="43137"/>
                    </a:srgbClr>
                  </a:outerShdw>
                </a:effectLst>
              </a:rPr>
              <a:t>In France the Vikings were known as Normans</a:t>
            </a:r>
          </a:p>
          <a:p>
            <a:r>
              <a:rPr lang="en-US" sz="2800" b="1" dirty="0" smtClean="0">
                <a:effectLst>
                  <a:outerShdw blurRad="38100" dist="38100" dir="2700000" algn="tl">
                    <a:srgbClr val="000000">
                      <a:alpha val="43137"/>
                    </a:srgbClr>
                  </a:outerShdw>
                </a:effectLst>
              </a:rPr>
              <a:t>Leif Ericson</a:t>
            </a:r>
          </a:p>
          <a:p>
            <a:pPr lvl="1"/>
            <a:r>
              <a:rPr lang="en-US" sz="2400" dirty="0" smtClean="0">
                <a:effectLst>
                  <a:outerShdw blurRad="38100" dist="38100" dir="2700000" algn="tl">
                    <a:srgbClr val="000000">
                      <a:alpha val="43137"/>
                    </a:srgbClr>
                  </a:outerShdw>
                </a:effectLst>
              </a:rPr>
              <a:t>Viking who most likely explored North America 500 years before Columbus</a:t>
            </a:r>
          </a:p>
          <a:p>
            <a:r>
              <a:rPr lang="en-US" sz="2800" dirty="0" smtClean="0">
                <a:effectLst>
                  <a:outerShdw blurRad="38100" dist="38100" dir="2700000" algn="tl">
                    <a:srgbClr val="000000">
                      <a:alpha val="43137"/>
                    </a:srgbClr>
                  </a:outerShdw>
                </a:effectLst>
              </a:rPr>
              <a:t>Vikings will convert to Christianity</a:t>
            </a:r>
          </a:p>
          <a:p>
            <a:pPr lvl="1"/>
            <a:r>
              <a:rPr lang="en-US" sz="2400" dirty="0" smtClean="0">
                <a:effectLst>
                  <a:outerShdw blurRad="38100" dist="38100" dir="2700000" algn="tl">
                    <a:srgbClr val="000000">
                      <a:alpha val="43137"/>
                    </a:srgbClr>
                  </a:outerShdw>
                </a:effectLst>
              </a:rPr>
              <a:t>Will assimilate to areas they invaded because of the religion</a:t>
            </a:r>
          </a:p>
          <a:p>
            <a:endParaRPr lang="en-US" sz="2400" dirty="0">
              <a:effectLst>
                <a:outerShdw blurRad="38100" dist="38100" dir="2700000" algn="tl">
                  <a:srgbClr val="000000">
                    <a:alpha val="43137"/>
                  </a:srgbClr>
                </a:outerShdw>
              </a:effectLst>
            </a:endParaRPr>
          </a:p>
        </p:txBody>
      </p:sp>
      <p:pic>
        <p:nvPicPr>
          <p:cNvPr id="4" name="Picture 3" descr="Leif-Ericson.png"/>
          <p:cNvPicPr>
            <a:picLocks noChangeAspect="1"/>
          </p:cNvPicPr>
          <p:nvPr/>
        </p:nvPicPr>
        <p:blipFill>
          <a:blip r:embed="rId2" cstate="print"/>
          <a:stretch>
            <a:fillRect/>
          </a:stretch>
        </p:blipFill>
        <p:spPr>
          <a:xfrm>
            <a:off x="5029200" y="1524000"/>
            <a:ext cx="3895752" cy="4343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Between 9</a:t>
            </a:r>
            <a:r>
              <a:rPr lang="en-US" baseline="30000" dirty="0" smtClean="0">
                <a:effectLst>
                  <a:outerShdw blurRad="38100" dist="38100" dir="2700000" algn="tl">
                    <a:srgbClr val="000000">
                      <a:alpha val="43137"/>
                    </a:srgbClr>
                  </a:outerShdw>
                </a:effectLst>
              </a:rPr>
              <a:t>th</a:t>
            </a:r>
            <a:r>
              <a:rPr lang="en-US" dirty="0" smtClean="0">
                <a:effectLst>
                  <a:outerShdw blurRad="38100" dist="38100" dir="2700000" algn="tl">
                    <a:srgbClr val="000000">
                      <a:alpha val="43137"/>
                    </a:srgbClr>
                  </a:outerShdw>
                </a:effectLst>
              </a:rPr>
              <a:t> and 10</a:t>
            </a:r>
            <a:r>
              <a:rPr lang="en-US" baseline="30000" dirty="0" smtClean="0">
                <a:effectLst>
                  <a:outerShdw blurRad="38100" dist="38100" dir="2700000" algn="tl">
                    <a:srgbClr val="000000">
                      <a:alpha val="43137"/>
                    </a:srgbClr>
                  </a:outerShdw>
                </a:effectLst>
              </a:rPr>
              <a:t>th</a:t>
            </a:r>
            <a:r>
              <a:rPr lang="en-US" dirty="0" smtClean="0">
                <a:effectLst>
                  <a:outerShdw blurRad="38100" dist="38100" dir="2700000" algn="tl">
                    <a:srgbClr val="000000">
                      <a:alpha val="43137"/>
                    </a:srgbClr>
                  </a:outerShdw>
                </a:effectLst>
              </a:rPr>
              <a:t> century</a:t>
            </a:r>
          </a:p>
          <a:p>
            <a:pPr lvl="1"/>
            <a:r>
              <a:rPr lang="en-US" dirty="0" smtClean="0">
                <a:effectLst>
                  <a:outerShdw blurRad="38100" dist="38100" dir="2700000" algn="tl">
                    <a:srgbClr val="000000">
                      <a:alpha val="43137"/>
                    </a:srgbClr>
                  </a:outerShdw>
                </a:effectLst>
              </a:rPr>
              <a:t>Positive</a:t>
            </a:r>
          </a:p>
          <a:p>
            <a:pPr lvl="2"/>
            <a:r>
              <a:rPr lang="en-US" dirty="0" smtClean="0">
                <a:effectLst>
                  <a:outerShdw blurRad="38100" dist="38100" dir="2700000" algn="tl">
                    <a:srgbClr val="000000">
                      <a:alpha val="43137"/>
                    </a:srgbClr>
                  </a:outerShdw>
                </a:effectLst>
              </a:rPr>
              <a:t>End of Viking raids</a:t>
            </a:r>
          </a:p>
          <a:p>
            <a:pPr lvl="2"/>
            <a:r>
              <a:rPr lang="en-US" dirty="0" smtClean="0">
                <a:effectLst>
                  <a:outerShdw blurRad="38100" dist="38100" dir="2700000" algn="tl">
                    <a:srgbClr val="000000">
                      <a:alpha val="43137"/>
                    </a:srgbClr>
                  </a:outerShdw>
                </a:effectLst>
              </a:rPr>
              <a:t>New farming practices</a:t>
            </a:r>
          </a:p>
          <a:p>
            <a:pPr lvl="2"/>
            <a:r>
              <a:rPr lang="en-US" dirty="0" smtClean="0">
                <a:effectLst>
                  <a:outerShdw blurRad="38100" dist="38100" dir="2700000" algn="tl">
                    <a:srgbClr val="000000">
                      <a:alpha val="43137"/>
                    </a:srgbClr>
                  </a:outerShdw>
                </a:effectLst>
              </a:rPr>
              <a:t>More political stability in region</a:t>
            </a:r>
          </a:p>
          <a:p>
            <a:pPr lvl="2"/>
            <a:r>
              <a:rPr lang="en-US" dirty="0" smtClean="0">
                <a:effectLst>
                  <a:outerShdw blurRad="38100" dist="38100" dir="2700000" algn="tl">
                    <a:srgbClr val="000000">
                      <a:alpha val="43137"/>
                    </a:srgbClr>
                  </a:outerShdw>
                </a:effectLst>
              </a:rPr>
              <a:t>Towns serving as trade centers</a:t>
            </a:r>
          </a:p>
          <a:p>
            <a:pPr lvl="2"/>
            <a:endParaRPr lang="en-US" dirty="0">
              <a:effectLst>
                <a:outerShdw blurRad="38100" dist="38100" dir="2700000" algn="tl">
                  <a:srgbClr val="000000">
                    <a:alpha val="43137"/>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8768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Feudalism</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76400"/>
            <a:ext cx="5410200" cy="1143000"/>
          </a:xfrm>
          <a:effectLst>
            <a:outerShdw blurRad="50800" dist="50800" dir="5400000" algn="ctr" rotWithShape="0">
              <a:schemeClr val="bg1"/>
            </a:outerShdw>
          </a:effectLst>
        </p:spPr>
        <p:txBody>
          <a:bodyPr>
            <a:noAutofit/>
          </a:bodyPr>
          <a:lstStyle/>
          <a:p>
            <a:r>
              <a:rPr lang="en-US" sz="4000" dirty="0" smtClean="0">
                <a:effectLst>
                  <a:outerShdw blurRad="38100" dist="38100" dir="2700000" algn="tl">
                    <a:srgbClr val="000000">
                      <a:alpha val="43137"/>
                    </a:srgbClr>
                  </a:outerShdw>
                </a:effectLst>
              </a:rPr>
              <a:t>Highly decentralized form of government</a:t>
            </a:r>
          </a:p>
          <a:p>
            <a:pPr lvl="1"/>
            <a:r>
              <a:rPr lang="en-US" sz="3600" dirty="0" smtClean="0">
                <a:effectLst>
                  <a:outerShdw blurRad="38100" dist="38100" dir="2700000" algn="tl">
                    <a:srgbClr val="000000">
                      <a:alpha val="43137"/>
                    </a:srgbClr>
                  </a:outerShdw>
                </a:effectLst>
              </a:rPr>
              <a:t>Inhibit development of strong central states but some kings will use to their advantage</a:t>
            </a:r>
          </a:p>
          <a:p>
            <a:r>
              <a:rPr lang="en-US" sz="4000" dirty="0" smtClean="0">
                <a:effectLst>
                  <a:outerShdw blurRad="38100" dist="38100" dir="2700000" algn="tl">
                    <a:srgbClr val="000000">
                      <a:alpha val="43137"/>
                    </a:srgbClr>
                  </a:outerShdw>
                </a:effectLst>
              </a:rPr>
              <a:t>Stress alliances of mutual protection</a:t>
            </a:r>
          </a:p>
          <a:p>
            <a:endParaRPr lang="en-US" sz="1600" dirty="0">
              <a:effectLst>
                <a:outerShdw blurRad="38100" dist="38100" dir="2700000" algn="tl">
                  <a:srgbClr val="000000">
                    <a:alpha val="43137"/>
                  </a:srgbClr>
                </a:outerShdw>
              </a:effectLst>
            </a:endParaRPr>
          </a:p>
        </p:txBody>
      </p:sp>
      <p:pic>
        <p:nvPicPr>
          <p:cNvPr id="4" name="Picture 3" descr="Feudalism%201.jpg"/>
          <p:cNvPicPr>
            <a:picLocks noChangeAspect="1"/>
          </p:cNvPicPr>
          <p:nvPr/>
        </p:nvPicPr>
        <p:blipFill>
          <a:blip r:embed="rId2" cstate="print"/>
          <a:stretch>
            <a:fillRect/>
          </a:stretch>
        </p:blipFill>
        <p:spPr>
          <a:xfrm>
            <a:off x="6248400" y="0"/>
            <a:ext cx="2538101"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3" name="Content Placeholder 2"/>
          <p:cNvSpPr>
            <a:spLocks noGrp="1"/>
          </p:cNvSpPr>
          <p:nvPr>
            <p:ph idx="4294967295"/>
          </p:nvPr>
        </p:nvSpPr>
        <p:spPr>
          <a:xfrm>
            <a:off x="304800" y="228600"/>
            <a:ext cx="5029200" cy="6477000"/>
          </a:xfrm>
          <a:effectLst>
            <a:outerShdw blurRad="50800" dist="50800" dir="5400000" algn="ctr" rotWithShape="0">
              <a:schemeClr val="bg1"/>
            </a:outerShdw>
          </a:effectLst>
        </p:spPr>
        <p:txBody>
          <a:bodyPr>
            <a:normAutofit fontScale="92500" lnSpcReduction="20000"/>
          </a:bodyPr>
          <a:lstStyle/>
          <a:p>
            <a:r>
              <a:rPr lang="en-US" sz="3600" dirty="0" smtClean="0">
                <a:effectLst>
                  <a:outerShdw blurRad="38100" dist="38100" dir="2700000" algn="tl">
                    <a:srgbClr val="000000">
                      <a:alpha val="43137"/>
                    </a:srgbClr>
                  </a:outerShdw>
                </a:effectLst>
              </a:rPr>
              <a:t>Based on giving land to nobles in exchange for loyalty and military aid</a:t>
            </a:r>
          </a:p>
          <a:p>
            <a:pPr lvl="1"/>
            <a:r>
              <a:rPr lang="en-US" sz="3600" dirty="0" smtClean="0">
                <a:effectLst>
                  <a:outerShdw blurRad="38100" dist="38100" dir="2700000" algn="tl">
                    <a:srgbClr val="000000">
                      <a:alpha val="43137"/>
                    </a:srgbClr>
                  </a:outerShdw>
                </a:effectLst>
              </a:rPr>
              <a:t>One who received land called a </a:t>
            </a:r>
            <a:r>
              <a:rPr lang="en-US" sz="3600" b="1" dirty="0" smtClean="0">
                <a:effectLst>
                  <a:outerShdw blurRad="38100" dist="38100" dir="2700000" algn="tl">
                    <a:srgbClr val="000000">
                      <a:alpha val="43137"/>
                    </a:srgbClr>
                  </a:outerShdw>
                </a:effectLst>
              </a:rPr>
              <a:t>vassal</a:t>
            </a:r>
          </a:p>
          <a:p>
            <a:pPr lvl="2"/>
            <a:r>
              <a:rPr lang="en-US" sz="3200" b="1" dirty="0" smtClean="0">
                <a:effectLst>
                  <a:outerShdw blurRad="38100" dist="38100" dir="2700000" algn="tl">
                    <a:srgbClr val="000000">
                      <a:alpha val="43137"/>
                    </a:srgbClr>
                  </a:outerShdw>
                </a:effectLst>
              </a:rPr>
              <a:t>Lord</a:t>
            </a:r>
            <a:r>
              <a:rPr lang="en-US" sz="3200" dirty="0" smtClean="0">
                <a:effectLst>
                  <a:outerShdw blurRad="38100" dist="38100" dir="2700000" algn="tl">
                    <a:srgbClr val="000000">
                      <a:alpha val="43137"/>
                    </a:srgbClr>
                  </a:outerShdw>
                </a:effectLst>
              </a:rPr>
              <a:t>- a vassal to the king</a:t>
            </a:r>
          </a:p>
          <a:p>
            <a:pPr lvl="3"/>
            <a:r>
              <a:rPr lang="en-US" sz="2800" dirty="0" smtClean="0">
                <a:effectLst>
                  <a:outerShdw blurRad="38100" dist="38100" dir="2700000" algn="tl">
                    <a:srgbClr val="000000">
                      <a:alpha val="43137"/>
                    </a:srgbClr>
                  </a:outerShdw>
                </a:effectLst>
              </a:rPr>
              <a:t>Only had direct contact with king when called upon by the king</a:t>
            </a:r>
          </a:p>
          <a:p>
            <a:pPr lvl="3"/>
            <a:r>
              <a:rPr lang="en-US" sz="2800" dirty="0" smtClean="0">
                <a:effectLst>
                  <a:outerShdw blurRad="38100" dist="38100" dir="2700000" algn="tl">
                    <a:srgbClr val="000000">
                      <a:alpha val="43137"/>
                    </a:srgbClr>
                  </a:outerShdw>
                </a:effectLst>
              </a:rPr>
              <a:t>Rest of time was in charge of his own life and manor</a:t>
            </a:r>
          </a:p>
          <a:p>
            <a:pPr lvl="3"/>
            <a:r>
              <a:rPr lang="en-US" sz="2800" dirty="0" smtClean="0">
                <a:effectLst>
                  <a:outerShdw blurRad="38100" dist="38100" dir="2700000" algn="tl">
                    <a:srgbClr val="000000">
                      <a:alpha val="43137"/>
                    </a:srgbClr>
                  </a:outerShdw>
                </a:effectLst>
              </a:rPr>
              <a:t>Conflict often arose between the Lords</a:t>
            </a:r>
          </a:p>
          <a:p>
            <a:pPr lvl="4"/>
            <a:r>
              <a:rPr lang="en-US" sz="2800" dirty="0" smtClean="0">
                <a:effectLst>
                  <a:outerShdw blurRad="38100" dist="38100" dir="2700000" algn="tl">
                    <a:srgbClr val="000000">
                      <a:alpha val="43137"/>
                    </a:srgbClr>
                  </a:outerShdw>
                </a:effectLst>
              </a:rPr>
              <a:t>Word -- Feud</a:t>
            </a:r>
          </a:p>
        </p:txBody>
      </p:sp>
      <p:pic>
        <p:nvPicPr>
          <p:cNvPr id="6" name="Picture 5" descr="lord 2.jpg"/>
          <p:cNvPicPr>
            <a:picLocks noChangeAspect="1"/>
          </p:cNvPicPr>
          <p:nvPr/>
        </p:nvPicPr>
        <p:blipFill>
          <a:blip r:embed="rId2" cstate="print"/>
          <a:stretch>
            <a:fillRect/>
          </a:stretch>
        </p:blipFill>
        <p:spPr>
          <a:xfrm>
            <a:off x="5476109" y="1295400"/>
            <a:ext cx="3296691" cy="5257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Rectangle 2"/>
          <p:cNvSpPr/>
          <p:nvPr/>
        </p:nvSpPr>
        <p:spPr>
          <a:xfrm>
            <a:off x="0" y="1371600"/>
            <a:ext cx="4495800" cy="3908762"/>
          </a:xfrm>
          <a:prstGeom prst="rect">
            <a:avLst/>
          </a:prstGeom>
          <a:effectLst>
            <a:outerShdw blurRad="50800" dist="50800" dir="5400000" algn="ctr" rotWithShape="0">
              <a:schemeClr val="bg1"/>
            </a:outerShdw>
          </a:effectLst>
        </p:spPr>
        <p:txBody>
          <a:bodyPr wrap="square">
            <a:spAutoFit/>
          </a:bodyPr>
          <a:lstStyle/>
          <a:p>
            <a:pPr lvl="1">
              <a:buFont typeface="Arial" pitchFamily="34" charset="0"/>
              <a:buChar char="•"/>
            </a:pPr>
            <a:r>
              <a:rPr lang="en-US" sz="3200" dirty="0" smtClean="0">
                <a:effectLst>
                  <a:outerShdw blurRad="38100" dist="38100" dir="2700000" algn="tl">
                    <a:srgbClr val="000000">
                      <a:alpha val="43137"/>
                    </a:srgbClr>
                  </a:outerShdw>
                </a:effectLst>
              </a:rPr>
              <a:t>Land was called a </a:t>
            </a:r>
            <a:r>
              <a:rPr lang="en-US" sz="3200" b="1" dirty="0" smtClean="0">
                <a:effectLst>
                  <a:outerShdw blurRad="38100" dist="38100" dir="2700000" algn="tl">
                    <a:srgbClr val="000000">
                      <a:alpha val="43137"/>
                    </a:srgbClr>
                  </a:outerShdw>
                </a:effectLst>
              </a:rPr>
              <a:t>fief</a:t>
            </a:r>
          </a:p>
          <a:p>
            <a:pPr lvl="1">
              <a:buFont typeface="Arial" pitchFamily="34" charset="0"/>
              <a:buChar char="•"/>
            </a:pPr>
            <a:r>
              <a:rPr lang="en-US" sz="3200" b="1" dirty="0" smtClean="0">
                <a:effectLst>
                  <a:outerShdw blurRad="38100" dist="38100" dir="2700000" algn="tl">
                    <a:srgbClr val="000000">
                      <a:alpha val="43137"/>
                    </a:srgbClr>
                  </a:outerShdw>
                </a:effectLst>
              </a:rPr>
              <a:t>Fealty</a:t>
            </a:r>
            <a:r>
              <a:rPr lang="en-US" sz="3200" dirty="0" smtClean="0">
                <a:effectLst>
                  <a:outerShdw blurRad="38100" dist="38100" dir="2700000" algn="tl">
                    <a:srgbClr val="000000">
                      <a:alpha val="43137"/>
                    </a:srgbClr>
                  </a:outerShdw>
                </a:effectLst>
              </a:rPr>
              <a:t> was the oath of loyalty to the lord</a:t>
            </a:r>
          </a:p>
          <a:p>
            <a:pPr lvl="1">
              <a:buFont typeface="Arial" pitchFamily="34" charset="0"/>
              <a:buChar char="•"/>
            </a:pPr>
            <a:r>
              <a:rPr lang="en-US" sz="3200" b="1" dirty="0" smtClean="0">
                <a:effectLst>
                  <a:outerShdw blurRad="38100" dist="38100" dir="2700000" algn="tl">
                    <a:srgbClr val="000000">
                      <a:alpha val="43137"/>
                    </a:srgbClr>
                  </a:outerShdw>
                </a:effectLst>
              </a:rPr>
              <a:t>Homage</a:t>
            </a:r>
            <a:r>
              <a:rPr lang="en-US" sz="3200" dirty="0" smtClean="0">
                <a:effectLst>
                  <a:outerShdw blurRad="38100" dist="38100" dir="2700000" algn="tl">
                    <a:srgbClr val="000000">
                      <a:alpha val="43137"/>
                    </a:srgbClr>
                  </a:outerShdw>
                </a:effectLst>
              </a:rPr>
              <a:t> was the ceremony  in which the oath was taken</a:t>
            </a:r>
          </a:p>
          <a:p>
            <a:pPr lvl="2">
              <a:buFont typeface="Arial" pitchFamily="34" charset="0"/>
              <a:buChar char="•"/>
            </a:pPr>
            <a:r>
              <a:rPr lang="en-US" sz="2800" dirty="0" smtClean="0">
                <a:effectLst>
                  <a:outerShdw blurRad="38100" dist="38100" dir="2700000" algn="tl">
                    <a:srgbClr val="000000">
                      <a:alpha val="43137"/>
                    </a:srgbClr>
                  </a:outerShdw>
                </a:effectLst>
              </a:rPr>
              <a:t>Could swear loyalty to more than one lord</a:t>
            </a:r>
          </a:p>
        </p:txBody>
      </p:sp>
      <p:pic>
        <p:nvPicPr>
          <p:cNvPr id="4" name="Picture 3" descr="fealty.jpg"/>
          <p:cNvPicPr>
            <a:picLocks noChangeAspect="1"/>
          </p:cNvPicPr>
          <p:nvPr/>
        </p:nvPicPr>
        <p:blipFill>
          <a:blip r:embed="rId2" cstate="print"/>
          <a:stretch>
            <a:fillRect/>
          </a:stretch>
        </p:blipFill>
        <p:spPr>
          <a:xfrm>
            <a:off x="4589036" y="1295400"/>
            <a:ext cx="4326364" cy="4800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81000" y="228600"/>
            <a:ext cx="5334000" cy="6400800"/>
          </a:xfrm>
          <a:effectLst>
            <a:outerShdw blurRad="50800" dist="50800" dir="5400000" algn="ctr" rotWithShape="0">
              <a:schemeClr val="bg1"/>
            </a:outerShdw>
          </a:effectLst>
        </p:spPr>
        <p:txBody>
          <a:bodyPr>
            <a:normAutofit fontScale="92500" lnSpcReduction="10000"/>
          </a:bodyPr>
          <a:lstStyle/>
          <a:p>
            <a:pPr lvl="1"/>
            <a:r>
              <a:rPr lang="en-US" sz="3600" dirty="0" smtClean="0">
                <a:effectLst>
                  <a:outerShdw blurRad="38100" dist="38100" dir="2700000" algn="tl">
                    <a:srgbClr val="000000">
                      <a:alpha val="43137"/>
                    </a:srgbClr>
                  </a:outerShdw>
                </a:effectLst>
              </a:rPr>
              <a:t>Land came with peasants  called </a:t>
            </a:r>
            <a:r>
              <a:rPr lang="en-US" sz="3600" b="1" dirty="0" smtClean="0">
                <a:effectLst>
                  <a:outerShdw blurRad="38100" dist="38100" dir="2700000" algn="tl">
                    <a:srgbClr val="000000">
                      <a:alpha val="43137"/>
                    </a:srgbClr>
                  </a:outerShdw>
                </a:effectLst>
              </a:rPr>
              <a:t>serfs </a:t>
            </a:r>
          </a:p>
          <a:p>
            <a:pPr lvl="2"/>
            <a:r>
              <a:rPr lang="en-US" sz="3100" dirty="0" smtClean="0">
                <a:effectLst>
                  <a:outerShdw blurRad="38100" dist="38100" dir="2700000" algn="tl">
                    <a:srgbClr val="000000">
                      <a:alpha val="43137"/>
                    </a:srgbClr>
                  </a:outerShdw>
                </a:effectLst>
              </a:rPr>
              <a:t>Bound to the land</a:t>
            </a:r>
          </a:p>
          <a:p>
            <a:pPr lvl="2"/>
            <a:r>
              <a:rPr lang="en-US" sz="3100" dirty="0" smtClean="0">
                <a:effectLst>
                  <a:outerShdw blurRad="38100" dist="38100" dir="2700000" algn="tl">
                    <a:srgbClr val="000000">
                      <a:alpha val="43137"/>
                    </a:srgbClr>
                  </a:outerShdw>
                </a:effectLst>
              </a:rPr>
              <a:t>Could not be sold apart from the land</a:t>
            </a:r>
          </a:p>
          <a:p>
            <a:pPr lvl="3"/>
            <a:r>
              <a:rPr lang="en-US" sz="2800" dirty="0" smtClean="0">
                <a:effectLst>
                  <a:outerShdw blurRad="38100" dist="38100" dir="2700000" algn="tl">
                    <a:srgbClr val="000000">
                      <a:alpha val="43137"/>
                    </a:srgbClr>
                  </a:outerShdw>
                </a:effectLst>
              </a:rPr>
              <a:t>Different from slaves- who can be sold away from the land</a:t>
            </a:r>
          </a:p>
          <a:p>
            <a:pPr lvl="2"/>
            <a:r>
              <a:rPr lang="en-US" sz="3200" dirty="0" smtClean="0">
                <a:effectLst>
                  <a:outerShdw blurRad="38100" dist="38100" dir="2700000" algn="tl">
                    <a:srgbClr val="000000">
                      <a:alpha val="43137"/>
                    </a:srgbClr>
                  </a:outerShdw>
                </a:effectLst>
              </a:rPr>
              <a:t>‘Imprisonment’ on land led to the serfs becoming highly skilled workers</a:t>
            </a:r>
          </a:p>
          <a:p>
            <a:pPr lvl="3"/>
            <a:r>
              <a:rPr lang="en-US" sz="2800" dirty="0" smtClean="0">
                <a:effectLst>
                  <a:outerShdw blurRad="38100" dist="38100" dir="2700000" algn="tl">
                    <a:srgbClr val="000000">
                      <a:alpha val="43137"/>
                    </a:srgbClr>
                  </a:outerShdw>
                </a:effectLst>
              </a:rPr>
              <a:t>Learn how to do what every it takes to make the manor self sufficient</a:t>
            </a:r>
            <a:endParaRPr lang="en-US" sz="2800" dirty="0" smtClean="0"/>
          </a:p>
          <a:p>
            <a:endParaRPr lang="en-US" dirty="0"/>
          </a:p>
        </p:txBody>
      </p:sp>
      <p:pic>
        <p:nvPicPr>
          <p:cNvPr id="4" name="Picture 3" descr="serf.jpg"/>
          <p:cNvPicPr>
            <a:picLocks noChangeAspect="1"/>
          </p:cNvPicPr>
          <p:nvPr/>
        </p:nvPicPr>
        <p:blipFill>
          <a:blip r:embed="rId2" cstate="print"/>
          <a:stretch>
            <a:fillRect/>
          </a:stretch>
        </p:blipFill>
        <p:spPr>
          <a:xfrm>
            <a:off x="5715000" y="76200"/>
            <a:ext cx="2393215" cy="3680765"/>
          </a:xfrm>
          <a:prstGeom prst="rect">
            <a:avLst/>
          </a:prstGeom>
        </p:spPr>
      </p:pic>
      <p:pic>
        <p:nvPicPr>
          <p:cNvPr id="5" name="Picture 4" descr="serf 3.jpg"/>
          <p:cNvPicPr>
            <a:picLocks noChangeAspect="1"/>
          </p:cNvPicPr>
          <p:nvPr/>
        </p:nvPicPr>
        <p:blipFill>
          <a:blip r:embed="rId3" cstate="print"/>
          <a:stretch>
            <a:fillRect/>
          </a:stretch>
        </p:blipFill>
        <p:spPr>
          <a:xfrm>
            <a:off x="5334000" y="3886200"/>
            <a:ext cx="3533775" cy="2884846"/>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219200"/>
            <a:ext cx="5638800" cy="4724400"/>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Beginning of feudalism trace back to </a:t>
            </a:r>
            <a:r>
              <a:rPr lang="en-US" b="1" dirty="0" smtClean="0">
                <a:effectLst>
                  <a:outerShdw blurRad="38100" dist="38100" dir="2700000" algn="tl">
                    <a:srgbClr val="000000">
                      <a:alpha val="43137"/>
                    </a:srgbClr>
                  </a:outerShdw>
                </a:effectLst>
              </a:rPr>
              <a:t>Charles Martel</a:t>
            </a:r>
          </a:p>
          <a:p>
            <a:pPr lvl="1"/>
            <a:r>
              <a:rPr lang="en-US" dirty="0" smtClean="0">
                <a:effectLst>
                  <a:outerShdw blurRad="38100" dist="38100" dir="2700000" algn="tl">
                    <a:srgbClr val="000000">
                      <a:alpha val="43137"/>
                    </a:srgbClr>
                  </a:outerShdw>
                </a:effectLst>
              </a:rPr>
              <a:t>Desire for stirrup and cavalry</a:t>
            </a:r>
          </a:p>
          <a:p>
            <a:r>
              <a:rPr lang="en-US" dirty="0" smtClean="0">
                <a:effectLst>
                  <a:outerShdw blurRad="38100" dist="38100" dir="2700000" algn="tl">
                    <a:srgbClr val="000000">
                      <a:alpha val="43137"/>
                    </a:srgbClr>
                  </a:outerShdw>
                </a:effectLst>
              </a:rPr>
              <a:t>To receive land Vassal had to pledge certain duties</a:t>
            </a:r>
          </a:p>
          <a:p>
            <a:pPr lvl="1"/>
            <a:r>
              <a:rPr lang="en-US" dirty="0" smtClean="0">
                <a:effectLst>
                  <a:outerShdw blurRad="38100" dist="38100" dir="2700000" algn="tl">
                    <a:srgbClr val="000000">
                      <a:alpha val="43137"/>
                    </a:srgbClr>
                  </a:outerShdw>
                </a:effectLst>
              </a:rPr>
              <a:t>Military service</a:t>
            </a:r>
          </a:p>
          <a:p>
            <a:pPr lvl="1"/>
            <a:r>
              <a:rPr lang="en-US" dirty="0" smtClean="0">
                <a:effectLst>
                  <a:outerShdw blurRad="38100" dist="38100" dir="2700000" algn="tl">
                    <a:srgbClr val="000000">
                      <a:alpha val="43137"/>
                    </a:srgbClr>
                  </a:outerShdw>
                </a:effectLst>
              </a:rPr>
              <a:t>Pledge to pay ransom in event the Lord capture</a:t>
            </a:r>
            <a:endParaRPr lang="en-US" dirty="0">
              <a:effectLst>
                <a:outerShdw blurRad="38100" dist="38100" dir="2700000" algn="tl">
                  <a:srgbClr val="000000">
                    <a:alpha val="43137"/>
                  </a:srgbClr>
                </a:outerShdw>
              </a:effectLst>
            </a:endParaRPr>
          </a:p>
        </p:txBody>
      </p:sp>
      <p:pic>
        <p:nvPicPr>
          <p:cNvPr id="4" name="Picture 3" descr="Charles Martel.jpg"/>
          <p:cNvPicPr>
            <a:picLocks noChangeAspect="1"/>
          </p:cNvPicPr>
          <p:nvPr/>
        </p:nvPicPr>
        <p:blipFill>
          <a:blip r:embed="rId2" cstate="print"/>
          <a:stretch>
            <a:fillRect/>
          </a:stretch>
        </p:blipFill>
        <p:spPr>
          <a:xfrm>
            <a:off x="5317236" y="990600"/>
            <a:ext cx="3613976" cy="46482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143000"/>
          </a:xfrm>
          <a:effectLst>
            <a:outerShdw blurRad="50800" dist="50800" dir="5400000" algn="ctr" rotWithShape="0">
              <a:schemeClr val="bg1"/>
            </a:outerShdw>
          </a:effectLst>
        </p:spPr>
        <p:txBody>
          <a:bodyPr/>
          <a:lstStyle/>
          <a:p>
            <a:r>
              <a:rPr lang="en-US" b="1" dirty="0" smtClean="0">
                <a:effectLst>
                  <a:outerShdw blurRad="50800" dist="50800" dir="5400000" algn="ctr" rotWithShape="0">
                    <a:schemeClr val="bg1"/>
                  </a:outerShdw>
                </a:effectLst>
              </a:rPr>
              <a:t>Dark Ages</a:t>
            </a:r>
            <a:endParaRPr lang="en-US" b="1" dirty="0">
              <a:effectLst>
                <a:outerShdw blurRad="50800" dist="50800" dir="5400000" algn="ctr" rotWithShape="0">
                  <a:schemeClr val="bg1"/>
                </a:outerShdw>
              </a:effectLst>
            </a:endParaRPr>
          </a:p>
        </p:txBody>
      </p:sp>
      <p:sp>
        <p:nvSpPr>
          <p:cNvPr id="5" name="Content Placeholder 4"/>
          <p:cNvSpPr>
            <a:spLocks noGrp="1"/>
          </p:cNvSpPr>
          <p:nvPr>
            <p:ph idx="1"/>
          </p:nvPr>
        </p:nvSpPr>
        <p:spPr>
          <a:xfrm>
            <a:off x="457200" y="838200"/>
            <a:ext cx="82296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Early part of Middle Ages</a:t>
            </a:r>
          </a:p>
          <a:p>
            <a:r>
              <a:rPr lang="en-US" dirty="0" smtClean="0">
                <a:effectLst>
                  <a:outerShdw blurRad="38100" dist="38100" dir="2700000" algn="tl">
                    <a:srgbClr val="000000">
                      <a:alpha val="43137"/>
                    </a:srgbClr>
                  </a:outerShdw>
                </a:effectLst>
              </a:rPr>
              <a:t>Western Europe backward because of decline</a:t>
            </a:r>
          </a:p>
          <a:p>
            <a:r>
              <a:rPr lang="en-US" dirty="0" smtClean="0">
                <a:effectLst>
                  <a:outerShdw blurRad="38100" dist="38100" dir="2700000" algn="tl">
                    <a:srgbClr val="000000">
                      <a:alpha val="43137"/>
                    </a:srgbClr>
                  </a:outerShdw>
                </a:effectLst>
              </a:rPr>
              <a:t>Concern about powerful Muslims</a:t>
            </a:r>
          </a:p>
          <a:p>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pic>
        <p:nvPicPr>
          <p:cNvPr id="6" name="Picture 5" descr="dark ages.jpg"/>
          <p:cNvPicPr>
            <a:picLocks noChangeAspect="1"/>
          </p:cNvPicPr>
          <p:nvPr/>
        </p:nvPicPr>
        <p:blipFill>
          <a:blip r:embed="rId2" cstate="print"/>
          <a:stretch>
            <a:fillRect/>
          </a:stretch>
        </p:blipFill>
        <p:spPr>
          <a:xfrm>
            <a:off x="1270000" y="2586380"/>
            <a:ext cx="5816600" cy="41065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 y="1600200"/>
            <a:ext cx="54102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For Feudalism to work, everyone had to meet their obligations at their level of the hierarchy</a:t>
            </a:r>
          </a:p>
          <a:p>
            <a:pPr lvl="1"/>
            <a:r>
              <a:rPr lang="en-US" dirty="0" smtClean="0">
                <a:effectLst>
                  <a:outerShdw blurRad="38100" dist="38100" dir="2700000" algn="tl">
                    <a:srgbClr val="000000">
                      <a:alpha val="43137"/>
                    </a:srgbClr>
                  </a:outerShdw>
                </a:effectLst>
              </a:rPr>
              <a:t>Serve in military</a:t>
            </a:r>
          </a:p>
          <a:p>
            <a:pPr lvl="1"/>
            <a:r>
              <a:rPr lang="en-US" dirty="0" smtClean="0">
                <a:effectLst>
                  <a:outerShdw blurRad="38100" dist="38100" dir="2700000" algn="tl">
                    <a:srgbClr val="000000">
                      <a:alpha val="43137"/>
                    </a:srgbClr>
                  </a:outerShdw>
                </a:effectLst>
              </a:rPr>
              <a:t>Produce food</a:t>
            </a:r>
          </a:p>
          <a:p>
            <a:pPr lvl="1"/>
            <a:r>
              <a:rPr lang="en-US" dirty="0" smtClean="0">
                <a:effectLst>
                  <a:outerShdw blurRad="38100" dist="38100" dir="2700000" algn="tl">
                    <a:srgbClr val="000000">
                      <a:alpha val="43137"/>
                    </a:srgbClr>
                  </a:outerShdw>
                </a:effectLst>
              </a:rPr>
              <a:t>Or serve those at a higher level</a:t>
            </a:r>
            <a:endParaRPr lang="en-US" dirty="0">
              <a:effectLst>
                <a:outerShdw blurRad="38100" dist="38100" dir="2700000" algn="tl">
                  <a:srgbClr val="000000">
                    <a:alpha val="43137"/>
                  </a:srgbClr>
                </a:outerShdw>
              </a:effectLst>
            </a:endParaRPr>
          </a:p>
        </p:txBody>
      </p:sp>
      <p:pic>
        <p:nvPicPr>
          <p:cNvPr id="4" name="Picture 3" descr="fief.jpg"/>
          <p:cNvPicPr>
            <a:picLocks noChangeAspect="1"/>
          </p:cNvPicPr>
          <p:nvPr/>
        </p:nvPicPr>
        <p:blipFill>
          <a:blip r:embed="rId2" cstate="print"/>
          <a:stretch>
            <a:fillRect/>
          </a:stretch>
        </p:blipFill>
        <p:spPr>
          <a:xfrm>
            <a:off x="5508377" y="1143000"/>
            <a:ext cx="3483223" cy="4648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304800"/>
            <a:ext cx="6400800" cy="6248400"/>
          </a:xfrm>
          <a:effectLst>
            <a:outerShdw blurRad="50800" dist="50800" dir="5400000" algn="ctr" rotWithShape="0">
              <a:schemeClr val="bg1"/>
            </a:outerShdw>
          </a:effectLst>
        </p:spPr>
        <p:txBody>
          <a:bodyPr>
            <a:noAutofit/>
          </a:bodyPr>
          <a:lstStyle/>
          <a:p>
            <a:r>
              <a:rPr lang="en-US" dirty="0" smtClean="0">
                <a:effectLst>
                  <a:outerShdw blurRad="38100" dist="38100" dir="2700000" algn="tl">
                    <a:srgbClr val="000000">
                      <a:alpha val="43137"/>
                    </a:srgbClr>
                  </a:outerShdw>
                </a:effectLst>
              </a:rPr>
              <a:t>Feudal system was male-dominated</a:t>
            </a:r>
          </a:p>
          <a:p>
            <a:pPr lvl="1"/>
            <a:r>
              <a:rPr lang="en-US" dirty="0" smtClean="0">
                <a:effectLst>
                  <a:outerShdw blurRad="38100" dist="38100" dir="2700000" algn="tl">
                    <a:srgbClr val="000000">
                      <a:alpha val="43137"/>
                    </a:srgbClr>
                  </a:outerShdw>
                </a:effectLst>
              </a:rPr>
              <a:t>Land equal power and only males could inherit</a:t>
            </a:r>
          </a:p>
          <a:p>
            <a:pPr lvl="1"/>
            <a:r>
              <a:rPr lang="en-US" dirty="0" smtClean="0">
                <a:effectLst>
                  <a:outerShdw blurRad="38100" dist="38100" dir="2700000" algn="tl">
                    <a:srgbClr val="000000">
                      <a:alpha val="43137"/>
                    </a:srgbClr>
                  </a:outerShdw>
                </a:effectLst>
              </a:rPr>
              <a:t>Women were powerless</a:t>
            </a:r>
          </a:p>
          <a:p>
            <a:pPr lvl="2"/>
            <a:r>
              <a:rPr lang="en-US" dirty="0" smtClean="0">
                <a:effectLst>
                  <a:outerShdw blurRad="38100" dist="38100" dir="2700000" algn="tl">
                    <a:srgbClr val="000000">
                      <a:alpha val="43137"/>
                    </a:srgbClr>
                  </a:outerShdw>
                </a:effectLst>
              </a:rPr>
              <a:t>Noblewomen had few rights</a:t>
            </a:r>
          </a:p>
          <a:p>
            <a:pPr lvl="3"/>
            <a:r>
              <a:rPr lang="en-US" dirty="0" smtClean="0">
                <a:effectLst>
                  <a:outerShdw blurRad="38100" dist="38100" dir="2700000" algn="tl">
                    <a:srgbClr val="000000">
                      <a:alpha val="43137"/>
                    </a:srgbClr>
                  </a:outerShdw>
                </a:effectLst>
              </a:rPr>
              <a:t>Were socially elevated</a:t>
            </a:r>
          </a:p>
          <a:p>
            <a:pPr lvl="3"/>
            <a:r>
              <a:rPr lang="en-US" dirty="0" smtClean="0">
                <a:effectLst>
                  <a:outerShdw blurRad="38100" dist="38100" dir="2700000" algn="tl">
                    <a:srgbClr val="000000">
                      <a:alpha val="43137"/>
                    </a:srgbClr>
                  </a:outerShdw>
                </a:effectLst>
              </a:rPr>
              <a:t>Could inherit fief but could not run it</a:t>
            </a:r>
          </a:p>
          <a:p>
            <a:pPr lvl="3"/>
            <a:r>
              <a:rPr lang="en-US" dirty="0" smtClean="0">
                <a:effectLst>
                  <a:outerShdw blurRad="38100" dist="38100" dir="2700000" algn="tl">
                    <a:srgbClr val="000000">
                      <a:alpha val="43137"/>
                    </a:srgbClr>
                  </a:outerShdw>
                </a:effectLst>
              </a:rPr>
              <a:t>Education limited to only domestic skills</a:t>
            </a:r>
          </a:p>
          <a:p>
            <a:pPr lvl="3"/>
            <a:r>
              <a:rPr lang="en-US" dirty="0" smtClean="0">
                <a:effectLst>
                  <a:outerShdw blurRad="38100" dist="38100" dir="2700000" algn="tl">
                    <a:srgbClr val="000000">
                      <a:alpha val="43137"/>
                    </a:srgbClr>
                  </a:outerShdw>
                </a:effectLst>
              </a:rPr>
              <a:t>But admired for beauty and compassion</a:t>
            </a:r>
          </a:p>
          <a:p>
            <a:pPr lvl="3"/>
            <a:r>
              <a:rPr lang="en-US" dirty="0" smtClean="0">
                <a:effectLst>
                  <a:outerShdw blurRad="38100" dist="38100" dir="2700000" algn="tl">
                    <a:srgbClr val="000000">
                      <a:alpha val="43137"/>
                    </a:srgbClr>
                  </a:outerShdw>
                </a:effectLst>
              </a:rPr>
              <a:t>Regarded as property to be protected and displayed</a:t>
            </a:r>
          </a:p>
          <a:p>
            <a:pPr lvl="1"/>
            <a:r>
              <a:rPr lang="en-US" dirty="0" smtClean="0">
                <a:effectLst>
                  <a:outerShdw blurRad="38100" dist="38100" dir="2700000" algn="tl">
                    <a:srgbClr val="000000">
                      <a:alpha val="43137"/>
                    </a:srgbClr>
                  </a:outerShdw>
                </a:effectLst>
              </a:rPr>
              <a:t>Primogeniture</a:t>
            </a:r>
          </a:p>
          <a:p>
            <a:pPr lvl="2"/>
            <a:r>
              <a:rPr lang="en-US" dirty="0" smtClean="0">
                <a:effectLst>
                  <a:outerShdw blurRad="38100" dist="38100" dir="2700000" algn="tl">
                    <a:srgbClr val="000000">
                      <a:alpha val="43137"/>
                    </a:srgbClr>
                  </a:outerShdw>
                </a:effectLst>
              </a:rPr>
              <a:t>Land and title are passed down to eldest son</a:t>
            </a:r>
            <a:endParaRPr lang="en-US" sz="2800" dirty="0">
              <a:effectLst>
                <a:outerShdw blurRad="38100" dist="38100" dir="2700000" algn="tl">
                  <a:srgbClr val="000000">
                    <a:alpha val="43137"/>
                  </a:srgbClr>
                </a:outerShdw>
              </a:effectLst>
            </a:endParaRPr>
          </a:p>
        </p:txBody>
      </p:sp>
      <p:pic>
        <p:nvPicPr>
          <p:cNvPr id="4" name="Picture 3" descr="noble women.jpg"/>
          <p:cNvPicPr>
            <a:picLocks noChangeAspect="1"/>
          </p:cNvPicPr>
          <p:nvPr/>
        </p:nvPicPr>
        <p:blipFill>
          <a:blip r:embed="rId2" cstate="print"/>
          <a:stretch>
            <a:fillRect/>
          </a:stretch>
        </p:blipFill>
        <p:spPr>
          <a:xfrm>
            <a:off x="6172200" y="1828800"/>
            <a:ext cx="2590800" cy="22134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0" y="5257800"/>
            <a:ext cx="1676400" cy="1143000"/>
          </a:xfrm>
          <a:effectLst>
            <a:outerShdw blurRad="50800" dist="50800" dir="5400000" algn="ctr" rotWithShape="0">
              <a:schemeClr val="bg1"/>
            </a:outerShdw>
          </a:effectLst>
        </p:spPr>
        <p:txBody>
          <a:bodyPr>
            <a:normAutofit fontScale="90000"/>
          </a:bodyPr>
          <a:lstStyle/>
          <a:p>
            <a:r>
              <a:rPr lang="en-US" dirty="0" smtClean="0">
                <a:effectLst>
                  <a:outerShdw blurRad="38100" dist="38100" dir="2700000" algn="tl">
                    <a:srgbClr val="000000">
                      <a:alpha val="43137"/>
                    </a:srgbClr>
                  </a:outerShdw>
                </a:effectLst>
              </a:rPr>
              <a:t>Castles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3505200"/>
            <a:ext cx="8839200" cy="3352800"/>
          </a:xfrm>
          <a:effectLst>
            <a:outerShdw blurRad="50800" dist="50800" dir="5400000" algn="ctr" rotWithShape="0">
              <a:schemeClr val="bg1"/>
            </a:outerShdw>
          </a:effectLst>
        </p:spPr>
        <p:txBody>
          <a:bodyPr>
            <a:normAutofit fontScale="77500" lnSpcReduction="20000"/>
          </a:bodyPr>
          <a:lstStyle/>
          <a:p>
            <a:r>
              <a:rPr lang="en-US" dirty="0" smtClean="0">
                <a:effectLst>
                  <a:outerShdw blurRad="38100" dist="38100" dir="2700000" algn="tl">
                    <a:srgbClr val="000000">
                      <a:alpha val="43137"/>
                    </a:srgbClr>
                  </a:outerShdw>
                </a:effectLst>
              </a:rPr>
              <a:t>Because of lack of strong central government , warfare often</a:t>
            </a:r>
          </a:p>
          <a:p>
            <a:pPr lvl="1"/>
            <a:r>
              <a:rPr lang="en-US" dirty="0" smtClean="0">
                <a:effectLst>
                  <a:outerShdw blurRad="38100" dist="38100" dir="2700000" algn="tl">
                    <a:srgbClr val="000000">
                      <a:alpha val="43137"/>
                    </a:srgbClr>
                  </a:outerShdw>
                </a:effectLst>
              </a:rPr>
              <a:t>Results castles built</a:t>
            </a:r>
          </a:p>
          <a:p>
            <a:pPr lvl="2"/>
            <a:r>
              <a:rPr lang="en-US" dirty="0" smtClean="0">
                <a:effectLst>
                  <a:outerShdw blurRad="38100" dist="38100" dir="2700000" algn="tl">
                    <a:srgbClr val="000000">
                      <a:alpha val="43137"/>
                    </a:srgbClr>
                  </a:outerShdw>
                </a:effectLst>
              </a:rPr>
              <a:t>Fortified manor houses</a:t>
            </a:r>
          </a:p>
          <a:p>
            <a:r>
              <a:rPr lang="en-US" dirty="0" smtClean="0">
                <a:effectLst>
                  <a:outerShdw blurRad="38100" dist="38100" dir="2700000" algn="tl">
                    <a:srgbClr val="000000">
                      <a:alpha val="43137"/>
                    </a:srgbClr>
                  </a:outerShdw>
                </a:effectLst>
              </a:rPr>
              <a:t>Parts of castles</a:t>
            </a:r>
          </a:p>
          <a:p>
            <a:pPr lvl="1"/>
            <a:r>
              <a:rPr lang="en-US" b="1" dirty="0" smtClean="0">
                <a:effectLst>
                  <a:outerShdw blurRad="38100" dist="38100" dir="2700000" algn="tl">
                    <a:srgbClr val="000000">
                      <a:alpha val="43137"/>
                    </a:srgbClr>
                  </a:outerShdw>
                </a:effectLst>
              </a:rPr>
              <a:t>Turrets</a:t>
            </a:r>
            <a:r>
              <a:rPr lang="en-US" dirty="0" smtClean="0">
                <a:effectLst>
                  <a:outerShdw blurRad="38100" dist="38100" dir="2700000" algn="tl">
                    <a:srgbClr val="000000">
                      <a:alpha val="43137"/>
                    </a:srgbClr>
                  </a:outerShdw>
                </a:effectLst>
              </a:rPr>
              <a:t>- small towers</a:t>
            </a:r>
          </a:p>
          <a:p>
            <a:pPr lvl="1"/>
            <a:r>
              <a:rPr lang="en-US" b="1" dirty="0" smtClean="0">
                <a:effectLst>
                  <a:outerShdw blurRad="38100" dist="38100" dir="2700000" algn="tl">
                    <a:srgbClr val="000000">
                      <a:alpha val="43137"/>
                    </a:srgbClr>
                  </a:outerShdw>
                </a:effectLst>
              </a:rPr>
              <a:t>Moats</a:t>
            </a:r>
            <a:r>
              <a:rPr lang="en-US" dirty="0" smtClean="0">
                <a:effectLst>
                  <a:outerShdw blurRad="38100" dist="38100" dir="2700000" algn="tl">
                    <a:srgbClr val="000000">
                      <a:alpha val="43137"/>
                    </a:srgbClr>
                  </a:outerShdw>
                </a:effectLst>
              </a:rPr>
              <a:t>- deep ditches around castle</a:t>
            </a:r>
          </a:p>
          <a:p>
            <a:pPr lvl="1"/>
            <a:r>
              <a:rPr lang="en-US" b="1" dirty="0" smtClean="0">
                <a:effectLst>
                  <a:outerShdw blurRad="38100" dist="38100" dir="2700000" algn="tl">
                    <a:srgbClr val="000000">
                      <a:alpha val="43137"/>
                    </a:srgbClr>
                  </a:outerShdw>
                </a:effectLst>
              </a:rPr>
              <a:t>Keep</a:t>
            </a:r>
            <a:r>
              <a:rPr lang="en-US" dirty="0" smtClean="0">
                <a:effectLst>
                  <a:outerShdw blurRad="38100" dist="38100" dir="2700000" algn="tl">
                    <a:srgbClr val="000000">
                      <a:alpha val="43137"/>
                    </a:srgbClr>
                  </a:outerShdw>
                </a:effectLst>
              </a:rPr>
              <a:t> the strongest part of the castles</a:t>
            </a:r>
          </a:p>
          <a:p>
            <a:pPr lvl="1"/>
            <a:r>
              <a:rPr lang="en-US" b="1" dirty="0" smtClean="0">
                <a:effectLst>
                  <a:outerShdw blurRad="38100" dist="38100" dir="2700000" algn="tl">
                    <a:srgbClr val="000000">
                      <a:alpha val="43137"/>
                    </a:srgbClr>
                  </a:outerShdw>
                </a:effectLst>
              </a:rPr>
              <a:t>Dungeon</a:t>
            </a:r>
            <a:r>
              <a:rPr lang="en-US" dirty="0" smtClean="0">
                <a:effectLst>
                  <a:outerShdw blurRad="38100" dist="38100" dir="2700000" algn="tl">
                    <a:srgbClr val="000000">
                      <a:alpha val="43137"/>
                    </a:srgbClr>
                  </a:outerShdw>
                </a:effectLst>
              </a:rPr>
              <a:t>- prison</a:t>
            </a:r>
          </a:p>
          <a:p>
            <a:pPr lvl="1"/>
            <a:r>
              <a:rPr lang="en-US" b="1" dirty="0" smtClean="0">
                <a:effectLst>
                  <a:outerShdw blurRad="38100" dist="38100" dir="2700000" algn="tl">
                    <a:srgbClr val="000000">
                      <a:alpha val="43137"/>
                    </a:srgbClr>
                  </a:outerShdw>
                </a:effectLst>
              </a:rPr>
              <a:t>Guarder robe</a:t>
            </a:r>
            <a:r>
              <a:rPr lang="en-US" dirty="0" smtClean="0">
                <a:effectLst>
                  <a:outerShdw blurRad="38100" dist="38100" dir="2700000" algn="tl">
                    <a:srgbClr val="000000">
                      <a:alpha val="43137"/>
                    </a:srgbClr>
                  </a:outerShdw>
                </a:effectLst>
              </a:rPr>
              <a:t>- restroom</a:t>
            </a:r>
            <a:endParaRPr lang="en-US" dirty="0">
              <a:effectLst>
                <a:outerShdw blurRad="38100" dist="38100" dir="2700000" algn="tl">
                  <a:srgbClr val="000000">
                    <a:alpha val="43137"/>
                  </a:srgbClr>
                </a:outerShdw>
              </a:effectLst>
            </a:endParaRPr>
          </a:p>
        </p:txBody>
      </p:sp>
      <p:pic>
        <p:nvPicPr>
          <p:cNvPr id="4" name="Picture 3" descr="kidcastle1.jpg"/>
          <p:cNvPicPr>
            <a:picLocks noChangeAspect="1"/>
          </p:cNvPicPr>
          <p:nvPr/>
        </p:nvPicPr>
        <p:blipFill>
          <a:blip r:embed="rId2" cstate="print"/>
          <a:stretch>
            <a:fillRect/>
          </a:stretch>
        </p:blipFill>
        <p:spPr>
          <a:xfrm>
            <a:off x="1447800" y="0"/>
            <a:ext cx="5410200" cy="340983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152400"/>
            <a:ext cx="49530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Knights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429000" y="1524000"/>
            <a:ext cx="5638800" cy="5105400"/>
          </a:xfrm>
          <a:effectLst>
            <a:outerShdw blurRad="50800" dist="50800" dir="5400000" algn="ctr" rotWithShape="0">
              <a:schemeClr val="bg1"/>
            </a:outerShdw>
          </a:effectLst>
        </p:spPr>
        <p:txBody>
          <a:bodyPr>
            <a:normAutofit fontScale="92500" lnSpcReduction="20000"/>
          </a:bodyPr>
          <a:lstStyle/>
          <a:p>
            <a:r>
              <a:rPr lang="en-US" dirty="0" smtClean="0">
                <a:effectLst>
                  <a:outerShdw blurRad="38100" dist="38100" dir="2700000" algn="tl">
                    <a:srgbClr val="000000">
                      <a:alpha val="43137"/>
                    </a:srgbClr>
                  </a:outerShdw>
                </a:effectLst>
              </a:rPr>
              <a:t>Warriors pledged by the vassals to the Lords</a:t>
            </a:r>
          </a:p>
          <a:p>
            <a:pPr lvl="1"/>
            <a:r>
              <a:rPr lang="en-US" dirty="0" smtClean="0">
                <a:effectLst>
                  <a:outerShdw blurRad="38100" dist="38100" dir="2700000" algn="tl">
                    <a:srgbClr val="000000">
                      <a:alpha val="43137"/>
                    </a:srgbClr>
                  </a:outerShdw>
                </a:effectLst>
              </a:rPr>
              <a:t>Very expensive to train</a:t>
            </a:r>
          </a:p>
          <a:p>
            <a:r>
              <a:rPr lang="en-US" dirty="0" smtClean="0">
                <a:effectLst>
                  <a:outerShdw blurRad="38100" dist="38100" dir="2700000" algn="tl">
                    <a:srgbClr val="000000">
                      <a:alpha val="43137"/>
                    </a:srgbClr>
                  </a:outerShdw>
                </a:effectLst>
              </a:rPr>
              <a:t>Stages for knighthood</a:t>
            </a:r>
          </a:p>
          <a:p>
            <a:r>
              <a:rPr lang="en-US" b="1" dirty="0" smtClean="0">
                <a:effectLst>
                  <a:outerShdw blurRad="38100" dist="38100" dir="2700000" algn="tl">
                    <a:srgbClr val="000000">
                      <a:alpha val="43137"/>
                    </a:srgbClr>
                  </a:outerShdw>
                </a:effectLst>
              </a:rPr>
              <a:t>Page-</a:t>
            </a:r>
            <a:r>
              <a:rPr lang="en-US" dirty="0" smtClean="0">
                <a:effectLst>
                  <a:outerShdw blurRad="38100" dist="38100" dir="2700000" algn="tl">
                    <a:srgbClr val="000000">
                      <a:alpha val="43137"/>
                    </a:srgbClr>
                  </a:outerShdw>
                </a:effectLst>
              </a:rPr>
              <a:t> age 7 </a:t>
            </a:r>
          </a:p>
          <a:p>
            <a:pPr lvl="1"/>
            <a:r>
              <a:rPr lang="en-US" dirty="0" smtClean="0">
                <a:effectLst>
                  <a:outerShdw blurRad="38100" dist="38100" dir="2700000" algn="tl">
                    <a:srgbClr val="000000">
                      <a:alpha val="43137"/>
                    </a:srgbClr>
                  </a:outerShdw>
                </a:effectLst>
              </a:rPr>
              <a:t>assistant to the lord</a:t>
            </a:r>
          </a:p>
          <a:p>
            <a:pPr lvl="1"/>
            <a:r>
              <a:rPr lang="en-US" dirty="0" smtClean="0">
                <a:effectLst>
                  <a:outerShdw blurRad="38100" dist="38100" dir="2700000" algn="tl">
                    <a:srgbClr val="000000">
                      <a:alpha val="43137"/>
                    </a:srgbClr>
                  </a:outerShdw>
                </a:effectLst>
              </a:rPr>
              <a:t> learn manners </a:t>
            </a:r>
          </a:p>
          <a:p>
            <a:pPr lvl="1"/>
            <a:r>
              <a:rPr lang="en-US" dirty="0" smtClean="0">
                <a:effectLst>
                  <a:outerShdw blurRad="38100" dist="38100" dir="2700000" algn="tl">
                    <a:srgbClr val="000000">
                      <a:alpha val="43137"/>
                    </a:srgbClr>
                  </a:outerShdw>
                </a:effectLst>
              </a:rPr>
              <a:t> use of weapons</a:t>
            </a:r>
          </a:p>
          <a:p>
            <a:r>
              <a:rPr lang="en-US" b="1" dirty="0" smtClean="0">
                <a:effectLst>
                  <a:outerShdw blurRad="38100" dist="38100" dir="2700000" algn="tl">
                    <a:srgbClr val="000000">
                      <a:alpha val="43137"/>
                    </a:srgbClr>
                  </a:outerShdw>
                </a:effectLst>
              </a:rPr>
              <a:t>Squire </a:t>
            </a:r>
            <a:r>
              <a:rPr lang="en-US" dirty="0" smtClean="0">
                <a:effectLst>
                  <a:outerShdw blurRad="38100" dist="38100" dir="2700000" algn="tl">
                    <a:srgbClr val="000000">
                      <a:alpha val="43137"/>
                    </a:srgbClr>
                  </a:outerShdw>
                </a:effectLst>
              </a:rPr>
              <a:t>– age 15 </a:t>
            </a:r>
          </a:p>
          <a:p>
            <a:pPr lvl="1"/>
            <a:r>
              <a:rPr lang="en-US" dirty="0" smtClean="0">
                <a:effectLst>
                  <a:outerShdw blurRad="38100" dist="38100" dir="2700000" algn="tl">
                    <a:srgbClr val="000000">
                      <a:alpha val="43137"/>
                    </a:srgbClr>
                  </a:outerShdw>
                </a:effectLst>
              </a:rPr>
              <a:t>assistant to knights</a:t>
            </a:r>
          </a:p>
          <a:p>
            <a:r>
              <a:rPr lang="en-US" b="1" dirty="0" smtClean="0">
                <a:effectLst>
                  <a:outerShdw blurRad="38100" dist="38100" dir="2700000" algn="tl">
                    <a:srgbClr val="000000">
                      <a:alpha val="43137"/>
                    </a:srgbClr>
                  </a:outerShdw>
                </a:effectLst>
              </a:rPr>
              <a:t>Knight</a:t>
            </a:r>
          </a:p>
          <a:p>
            <a:pPr lvl="1"/>
            <a:r>
              <a:rPr lang="en-US" dirty="0" smtClean="0">
                <a:effectLst>
                  <a:outerShdw blurRad="38100" dist="38100" dir="2700000" algn="tl">
                    <a:srgbClr val="000000">
                      <a:alpha val="43137"/>
                    </a:srgbClr>
                  </a:outerShdw>
                </a:effectLst>
              </a:rPr>
              <a:t>After prove oneself in battle</a:t>
            </a:r>
          </a:p>
          <a:p>
            <a:endParaRPr lang="en-US" dirty="0" smtClean="0"/>
          </a:p>
        </p:txBody>
      </p:sp>
      <p:pic>
        <p:nvPicPr>
          <p:cNvPr id="4" name="Picture 3" descr="knight.jpg"/>
          <p:cNvPicPr>
            <a:picLocks noChangeAspect="1"/>
          </p:cNvPicPr>
          <p:nvPr/>
        </p:nvPicPr>
        <p:blipFill>
          <a:blip r:embed="rId2" cstate="print"/>
          <a:stretch>
            <a:fillRect/>
          </a:stretch>
        </p:blipFill>
        <p:spPr>
          <a:xfrm>
            <a:off x="76200" y="228600"/>
            <a:ext cx="3276600" cy="64344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33400" y="5410200"/>
            <a:ext cx="8229600" cy="8382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Tournament-</a:t>
            </a:r>
            <a:r>
              <a:rPr lang="en-US" dirty="0" smtClean="0">
                <a:effectLst>
                  <a:outerShdw blurRad="38100" dist="38100" dir="2700000" algn="tl">
                    <a:srgbClr val="000000">
                      <a:alpha val="43137"/>
                    </a:srgbClr>
                  </a:outerShdw>
                </a:effectLst>
              </a:rPr>
              <a:t> help knights practice skills</a:t>
            </a:r>
          </a:p>
        </p:txBody>
      </p:sp>
      <p:pic>
        <p:nvPicPr>
          <p:cNvPr id="4" name="Picture 3" descr="medieval-knights-jousting-1.jpg"/>
          <p:cNvPicPr>
            <a:picLocks noChangeAspect="1"/>
          </p:cNvPicPr>
          <p:nvPr/>
        </p:nvPicPr>
        <p:blipFill>
          <a:blip r:embed="rId2" cstate="print"/>
          <a:stretch>
            <a:fillRect/>
          </a:stretch>
        </p:blipFill>
        <p:spPr>
          <a:xfrm>
            <a:off x="457200" y="228600"/>
            <a:ext cx="8343900" cy="518990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267200" y="2590800"/>
            <a:ext cx="4648200" cy="1371600"/>
          </a:xfrm>
          <a:effectLst>
            <a:outerShdw blurRad="50800" dist="50800" dir="5400000" algn="ctr" rotWithShape="0">
              <a:schemeClr val="bg1"/>
            </a:outerShdw>
          </a:effectLst>
        </p:spPr>
        <p:txBody>
          <a:bodyPr>
            <a:normAutofit fontScale="92500" lnSpcReduction="10000"/>
          </a:bodyPr>
          <a:lstStyle/>
          <a:p>
            <a:r>
              <a:rPr lang="en-US" b="1" dirty="0" smtClean="0">
                <a:effectLst>
                  <a:outerShdw blurRad="38100" dist="38100" dir="2700000" algn="tl">
                    <a:srgbClr val="000000">
                      <a:alpha val="43137"/>
                    </a:srgbClr>
                  </a:outerShdw>
                </a:effectLst>
              </a:rPr>
              <a:t>Armor</a:t>
            </a:r>
            <a:r>
              <a:rPr lang="en-US" dirty="0" smtClean="0">
                <a:effectLst>
                  <a:outerShdw blurRad="38100" dist="38100" dir="2700000" algn="tl">
                    <a:srgbClr val="000000">
                      <a:alpha val="43137"/>
                    </a:srgbClr>
                  </a:outerShdw>
                </a:effectLst>
              </a:rPr>
              <a:t>- used to protect knights</a:t>
            </a:r>
          </a:p>
          <a:p>
            <a:pPr lvl="1"/>
            <a:r>
              <a:rPr lang="en-US" dirty="0" smtClean="0">
                <a:effectLst>
                  <a:outerShdw blurRad="38100" dist="38100" dir="2700000" algn="tl">
                    <a:srgbClr val="000000">
                      <a:alpha val="43137"/>
                    </a:srgbClr>
                  </a:outerShdw>
                </a:effectLst>
              </a:rPr>
              <a:t>Over 30 different pieces</a:t>
            </a:r>
          </a:p>
        </p:txBody>
      </p:sp>
      <p:pic>
        <p:nvPicPr>
          <p:cNvPr id="4" name="Picture 3" descr="arms_diagram_armor_lg.jpg"/>
          <p:cNvPicPr>
            <a:picLocks noChangeAspect="1"/>
          </p:cNvPicPr>
          <p:nvPr/>
        </p:nvPicPr>
        <p:blipFill>
          <a:blip r:embed="rId2" cstate="print"/>
          <a:stretch>
            <a:fillRect/>
          </a:stretch>
        </p:blipFill>
        <p:spPr>
          <a:xfrm>
            <a:off x="304800" y="228600"/>
            <a:ext cx="3886200" cy="6493032"/>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09600" y="5867400"/>
            <a:ext cx="8229600" cy="7620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Coat of arms-</a:t>
            </a:r>
            <a:r>
              <a:rPr lang="en-US" dirty="0" smtClean="0">
                <a:effectLst>
                  <a:outerShdw blurRad="38100" dist="38100" dir="2700000" algn="tl">
                    <a:srgbClr val="000000">
                      <a:alpha val="43137"/>
                    </a:srgbClr>
                  </a:outerShdw>
                </a:effectLst>
              </a:rPr>
              <a:t>Use to identify the knights</a:t>
            </a:r>
          </a:p>
        </p:txBody>
      </p:sp>
      <p:pic>
        <p:nvPicPr>
          <p:cNvPr id="4" name="Picture 3" descr="arms_bw.jpg"/>
          <p:cNvPicPr>
            <a:picLocks noChangeAspect="1"/>
          </p:cNvPicPr>
          <p:nvPr/>
        </p:nvPicPr>
        <p:blipFill>
          <a:blip r:embed="rId2" cstate="print"/>
          <a:stretch>
            <a:fillRect/>
          </a:stretch>
        </p:blipFill>
        <p:spPr>
          <a:xfrm>
            <a:off x="2057400" y="228600"/>
            <a:ext cx="4853604" cy="56101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 y="2057400"/>
            <a:ext cx="3733800" cy="22098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Dubbing</a:t>
            </a:r>
            <a:r>
              <a:rPr lang="en-US" dirty="0" smtClean="0">
                <a:effectLst>
                  <a:outerShdw blurRad="38100" dist="38100" dir="2700000" algn="tl">
                    <a:srgbClr val="000000">
                      <a:alpha val="43137"/>
                    </a:srgbClr>
                  </a:outerShdw>
                </a:effectLst>
              </a:rPr>
              <a:t>-Ceremony of becoming a knight</a:t>
            </a:r>
          </a:p>
        </p:txBody>
      </p:sp>
      <p:pic>
        <p:nvPicPr>
          <p:cNvPr id="4" name="Picture 3" descr="dubbing.jpg"/>
          <p:cNvPicPr>
            <a:picLocks noChangeAspect="1"/>
          </p:cNvPicPr>
          <p:nvPr/>
        </p:nvPicPr>
        <p:blipFill>
          <a:blip r:embed="rId2" cstate="print"/>
          <a:stretch>
            <a:fillRect/>
          </a:stretch>
        </p:blipFill>
        <p:spPr>
          <a:xfrm>
            <a:off x="3733800" y="381001"/>
            <a:ext cx="5272216" cy="6477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029200" y="1371600"/>
            <a:ext cx="3962400" cy="49530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Chivalry</a:t>
            </a:r>
            <a:r>
              <a:rPr lang="en-US" dirty="0" smtClean="0">
                <a:effectLst>
                  <a:outerShdw blurRad="38100" dist="38100" dir="2700000" algn="tl">
                    <a:srgbClr val="000000">
                      <a:alpha val="43137"/>
                    </a:srgbClr>
                  </a:outerShdw>
                </a:effectLst>
              </a:rPr>
              <a:t>- Code of conduct for knights</a:t>
            </a:r>
          </a:p>
          <a:p>
            <a:pPr lvl="1"/>
            <a:r>
              <a:rPr lang="en-US" dirty="0" smtClean="0">
                <a:effectLst>
                  <a:outerShdw blurRad="38100" dist="38100" dir="2700000" algn="tl">
                    <a:srgbClr val="000000">
                      <a:alpha val="43137"/>
                    </a:srgbClr>
                  </a:outerShdw>
                </a:effectLst>
              </a:rPr>
              <a:t>Be brave in battle</a:t>
            </a:r>
          </a:p>
          <a:p>
            <a:pPr lvl="1"/>
            <a:r>
              <a:rPr lang="en-US" dirty="0" smtClean="0">
                <a:effectLst>
                  <a:outerShdw blurRad="38100" dist="38100" dir="2700000" algn="tl">
                    <a:srgbClr val="000000">
                      <a:alpha val="43137"/>
                    </a:srgbClr>
                  </a:outerShdw>
                </a:effectLst>
              </a:rPr>
              <a:t>Fight fairly</a:t>
            </a:r>
          </a:p>
          <a:p>
            <a:pPr lvl="1"/>
            <a:r>
              <a:rPr lang="en-US" dirty="0" smtClean="0">
                <a:effectLst>
                  <a:outerShdw blurRad="38100" dist="38100" dir="2700000" algn="tl">
                    <a:srgbClr val="000000">
                      <a:alpha val="43137"/>
                    </a:srgbClr>
                  </a:outerShdw>
                </a:effectLst>
              </a:rPr>
              <a:t>Defend the church</a:t>
            </a:r>
          </a:p>
          <a:p>
            <a:pPr lvl="1"/>
            <a:r>
              <a:rPr lang="en-US" dirty="0" smtClean="0">
                <a:effectLst>
                  <a:outerShdw blurRad="38100" dist="38100" dir="2700000" algn="tl">
                    <a:srgbClr val="000000">
                      <a:alpha val="43137"/>
                    </a:srgbClr>
                  </a:outerShdw>
                </a:effectLst>
              </a:rPr>
              <a:t>Treat women of noble birth in courteous manner</a:t>
            </a:r>
            <a:endParaRPr lang="en-US" dirty="0"/>
          </a:p>
        </p:txBody>
      </p:sp>
      <p:pic>
        <p:nvPicPr>
          <p:cNvPr id="4" name="Picture 3" descr="3code-of-chivalry.jpg"/>
          <p:cNvPicPr>
            <a:picLocks noChangeAspect="1"/>
          </p:cNvPicPr>
          <p:nvPr/>
        </p:nvPicPr>
        <p:blipFill>
          <a:blip r:embed="rId2" cstate="print"/>
          <a:stretch>
            <a:fillRect/>
          </a:stretch>
        </p:blipFill>
        <p:spPr>
          <a:xfrm>
            <a:off x="304800" y="532142"/>
            <a:ext cx="4648200" cy="618298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038600"/>
            <a:ext cx="30480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Manorialism</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52400"/>
            <a:ext cx="8839200" cy="2667000"/>
          </a:xfrm>
          <a:effectLst>
            <a:outerShdw blurRad="50800" dist="50800" dir="5400000" algn="ctr" rotWithShape="0">
              <a:schemeClr val="bg1"/>
            </a:outerShdw>
          </a:effectLst>
        </p:spPr>
        <p:txBody>
          <a:bodyPr>
            <a:normAutofit fontScale="85000" lnSpcReduction="20000"/>
          </a:bodyPr>
          <a:lstStyle/>
          <a:p>
            <a:r>
              <a:rPr lang="en-US" dirty="0" smtClean="0"/>
              <a:t>Economic system of Middle Ages</a:t>
            </a:r>
          </a:p>
          <a:p>
            <a:pPr lvl="1"/>
            <a:r>
              <a:rPr lang="en-US" dirty="0" smtClean="0"/>
              <a:t>Political and economic relationship between landlord and peasants</a:t>
            </a:r>
          </a:p>
          <a:p>
            <a:r>
              <a:rPr lang="en-US" b="1" dirty="0" smtClean="0"/>
              <a:t>Manor</a:t>
            </a:r>
          </a:p>
          <a:p>
            <a:pPr lvl="1"/>
            <a:r>
              <a:rPr lang="en-US" dirty="0" smtClean="0"/>
              <a:t>Lord’s house/castle, church and farm land</a:t>
            </a:r>
          </a:p>
          <a:p>
            <a:pPr lvl="1"/>
            <a:r>
              <a:rPr lang="en-US" dirty="0" smtClean="0"/>
              <a:t>Self sufficient- produce all needs</a:t>
            </a:r>
          </a:p>
          <a:p>
            <a:pPr lvl="1"/>
            <a:r>
              <a:rPr lang="en-US" dirty="0" smtClean="0"/>
              <a:t>No trade</a:t>
            </a:r>
            <a:endParaRPr lang="en-US" dirty="0"/>
          </a:p>
        </p:txBody>
      </p:sp>
      <p:pic>
        <p:nvPicPr>
          <p:cNvPr id="4" name="Picture 3" descr="manormap2.jpg"/>
          <p:cNvPicPr>
            <a:picLocks noChangeAspect="1"/>
          </p:cNvPicPr>
          <p:nvPr/>
        </p:nvPicPr>
        <p:blipFill>
          <a:blip r:embed="rId2" cstate="print"/>
          <a:stretch>
            <a:fillRect/>
          </a:stretch>
        </p:blipFill>
        <p:spPr>
          <a:xfrm>
            <a:off x="2819400" y="2652619"/>
            <a:ext cx="6019800" cy="420538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normAutofit fontScale="85000" lnSpcReduction="20000"/>
          </a:bodyPr>
          <a:lstStyle/>
          <a:p>
            <a:r>
              <a:rPr lang="en-US" dirty="0" smtClean="0">
                <a:effectLst>
                  <a:outerShdw blurRad="38100" dist="38100" dir="2700000" algn="tl">
                    <a:srgbClr val="000000">
                      <a:alpha val="43137"/>
                    </a:srgbClr>
                  </a:outerShdw>
                </a:effectLst>
              </a:rPr>
              <a:t>Signs of Vitality in medieval western culture following the Fall of Roman Empire</a:t>
            </a:r>
          </a:p>
          <a:p>
            <a:pPr lvl="1"/>
            <a:r>
              <a:rPr lang="en-US" dirty="0" smtClean="0">
                <a:effectLst>
                  <a:outerShdw blurRad="38100" dist="38100" dir="2700000" algn="tl">
                    <a:srgbClr val="000000">
                      <a:alpha val="43137"/>
                    </a:srgbClr>
                  </a:outerShdw>
                </a:effectLst>
              </a:rPr>
              <a:t>Strong spirituality</a:t>
            </a:r>
          </a:p>
          <a:p>
            <a:pPr lvl="1"/>
            <a:r>
              <a:rPr lang="en-US" dirty="0" smtClean="0">
                <a:effectLst>
                  <a:outerShdw blurRad="38100" dist="38100" dir="2700000" algn="tl">
                    <a:srgbClr val="000000">
                      <a:alpha val="43137"/>
                    </a:srgbClr>
                  </a:outerShdw>
                </a:effectLst>
              </a:rPr>
              <a:t>Population growth</a:t>
            </a:r>
          </a:p>
          <a:p>
            <a:pPr lvl="1"/>
            <a:r>
              <a:rPr lang="en-US" dirty="0" smtClean="0">
                <a:effectLst>
                  <a:outerShdw blurRad="38100" dist="38100" dir="2700000" algn="tl">
                    <a:srgbClr val="000000">
                      <a:alpha val="43137"/>
                    </a:srgbClr>
                  </a:outerShdw>
                </a:effectLst>
              </a:rPr>
              <a:t>capitalism</a:t>
            </a:r>
          </a:p>
          <a:p>
            <a:pPr lvl="1"/>
            <a:r>
              <a:rPr lang="en-US" dirty="0" smtClean="0">
                <a:effectLst>
                  <a:outerShdw blurRad="38100" dist="38100" dir="2700000" algn="tl">
                    <a:srgbClr val="000000">
                      <a:alpha val="43137"/>
                    </a:srgbClr>
                  </a:outerShdw>
                </a:effectLst>
              </a:rPr>
              <a:t>Developments of university</a:t>
            </a:r>
          </a:p>
          <a:p>
            <a:pPr lvl="1"/>
            <a:r>
              <a:rPr lang="en-US" dirty="0" smtClean="0">
                <a:effectLst>
                  <a:outerShdw blurRad="38100" dist="38100" dir="2700000" algn="tl">
                    <a:srgbClr val="000000">
                      <a:alpha val="43137"/>
                    </a:srgbClr>
                  </a:outerShdw>
                </a:effectLst>
              </a:rPr>
              <a:t>Development of new political and social structures</a:t>
            </a:r>
          </a:p>
          <a:p>
            <a:pPr lvl="1"/>
            <a:r>
              <a:rPr lang="en-US" dirty="0" smtClean="0">
                <a:effectLst>
                  <a:outerShdw blurRad="38100" dist="38100" dir="2700000" algn="tl">
                    <a:srgbClr val="000000">
                      <a:alpha val="43137"/>
                    </a:srgbClr>
                  </a:outerShdw>
                </a:effectLst>
              </a:rPr>
              <a:t>New  architecture forms</a:t>
            </a:r>
          </a:p>
          <a:p>
            <a:r>
              <a:rPr lang="en-US" dirty="0" smtClean="0">
                <a:effectLst>
                  <a:outerShdw blurRad="38100" dist="38100" dir="2700000" algn="tl">
                    <a:srgbClr val="000000">
                      <a:alpha val="43137"/>
                    </a:srgbClr>
                  </a:outerShdw>
                </a:effectLst>
              </a:rPr>
              <a:t>The center of post-classical west </a:t>
            </a:r>
          </a:p>
          <a:p>
            <a:pPr lvl="1"/>
            <a:r>
              <a:rPr lang="en-US" dirty="0" smtClean="0">
                <a:effectLst>
                  <a:outerShdw blurRad="38100" dist="38100" dir="2700000" algn="tl">
                    <a:srgbClr val="000000">
                      <a:alpha val="43137"/>
                    </a:srgbClr>
                  </a:outerShdw>
                </a:effectLst>
              </a:rPr>
              <a:t>Central plains of northern Europe</a:t>
            </a:r>
          </a:p>
          <a:p>
            <a:pPr lvl="1"/>
            <a:r>
              <a:rPr lang="en-US" dirty="0" smtClean="0">
                <a:effectLst>
                  <a:outerShdw blurRad="38100" dist="38100" dir="2700000" algn="tl">
                    <a:srgbClr val="000000">
                      <a:alpha val="43137"/>
                    </a:srgbClr>
                  </a:outerShdw>
                </a:effectLst>
              </a:rPr>
              <a:t>Low countries</a:t>
            </a:r>
          </a:p>
          <a:p>
            <a:pPr lvl="1"/>
            <a:r>
              <a:rPr lang="en-US" dirty="0" smtClean="0">
                <a:effectLst>
                  <a:outerShdw blurRad="38100" dist="38100" dir="2700000" algn="tl">
                    <a:srgbClr val="000000">
                      <a:alpha val="43137"/>
                    </a:srgbClr>
                  </a:outerShdw>
                </a:effectLst>
              </a:rPr>
              <a:t>South and west Germany</a:t>
            </a:r>
            <a:endParaRPr lang="en-US" dirty="0">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28600"/>
            <a:ext cx="8229600" cy="4525963"/>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Manorial system was</a:t>
            </a:r>
          </a:p>
          <a:p>
            <a:pPr lvl="1"/>
            <a:r>
              <a:rPr lang="en-US" dirty="0" smtClean="0">
                <a:effectLst>
                  <a:outerShdw blurRad="38100" dist="38100" dir="2700000" algn="tl">
                    <a:srgbClr val="000000">
                      <a:alpha val="43137"/>
                    </a:srgbClr>
                  </a:outerShdw>
                </a:effectLst>
              </a:rPr>
              <a:t>Start in the Roman Empire</a:t>
            </a:r>
          </a:p>
          <a:p>
            <a:pPr lvl="1"/>
            <a:r>
              <a:rPr lang="en-US" dirty="0" smtClean="0">
                <a:effectLst>
                  <a:outerShdw blurRad="38100" dist="38100" dir="2700000" algn="tl">
                    <a:srgbClr val="000000">
                      <a:alpha val="43137"/>
                    </a:srgbClr>
                  </a:outerShdw>
                </a:effectLst>
              </a:rPr>
              <a:t>Practically self sufficient</a:t>
            </a:r>
          </a:p>
          <a:p>
            <a:pPr lvl="1"/>
            <a:r>
              <a:rPr lang="en-US" dirty="0" smtClean="0">
                <a:effectLst>
                  <a:outerShdw blurRad="38100" dist="38100" dir="2700000" algn="tl">
                    <a:srgbClr val="000000">
                      <a:alpha val="43137"/>
                    </a:srgbClr>
                  </a:outerShdw>
                </a:effectLst>
              </a:rPr>
              <a:t>Serfs – obligations great</a:t>
            </a:r>
          </a:p>
          <a:p>
            <a:pPr lvl="1"/>
            <a:r>
              <a:rPr lang="en-US" dirty="0" smtClean="0">
                <a:effectLst>
                  <a:outerShdw blurRad="38100" dist="38100" dir="2700000" algn="tl">
                    <a:srgbClr val="000000">
                      <a:alpha val="43137"/>
                    </a:srgbClr>
                  </a:outerShdw>
                </a:effectLst>
              </a:rPr>
              <a:t>Agricultural productivity was low</a:t>
            </a:r>
          </a:p>
          <a:p>
            <a:r>
              <a:rPr lang="en-US" dirty="0" smtClean="0">
                <a:effectLst>
                  <a:outerShdw blurRad="38100" dist="38100" dir="2700000" algn="tl">
                    <a:srgbClr val="000000">
                      <a:alpha val="43137"/>
                    </a:srgbClr>
                  </a:outerShdw>
                </a:effectLst>
              </a:rPr>
              <a:t>Land was cultivate on vast manorial estates which were divided into the lord’s </a:t>
            </a:r>
            <a:r>
              <a:rPr lang="en-US" b="1" dirty="0" smtClean="0">
                <a:effectLst>
                  <a:outerShdw blurRad="38100" dist="38100" dir="2700000" algn="tl">
                    <a:srgbClr val="000000">
                      <a:alpha val="43137"/>
                    </a:srgbClr>
                  </a:outerShdw>
                </a:effectLst>
              </a:rPr>
              <a:t>demesne</a:t>
            </a:r>
          </a:p>
          <a:p>
            <a:pPr lvl="1"/>
            <a:r>
              <a:rPr lang="en-US" dirty="0" smtClean="0">
                <a:effectLst>
                  <a:outerShdw blurRad="38100" dist="38100" dir="2700000" algn="tl">
                    <a:srgbClr val="000000">
                      <a:alpha val="43137"/>
                    </a:srgbClr>
                  </a:outerShdw>
                </a:effectLst>
              </a:rPr>
              <a:t>Area of land reserved for the lord and tracts reserved for the peasants</a:t>
            </a:r>
          </a:p>
          <a:p>
            <a:endParaRPr lang="en-US" dirty="0" smtClean="0">
              <a:effectLst>
                <a:outerShdw blurRad="38100" dist="38100" dir="2700000" algn="tl">
                  <a:srgbClr val="000000">
                    <a:alpha val="43137"/>
                  </a:srgbClr>
                </a:outerShdw>
              </a:effectLst>
            </a:endParaRPr>
          </a:p>
          <a:p>
            <a:pPr lvl="1"/>
            <a:endParaRPr lang="en-US" dirty="0" smtClean="0"/>
          </a:p>
          <a:p>
            <a:pPr lvl="1"/>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228600"/>
            <a:ext cx="5257800" cy="66294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System of dividing the land into two or three tracts is known as the open field system</a:t>
            </a:r>
          </a:p>
          <a:p>
            <a:pPr lvl="1"/>
            <a:r>
              <a:rPr lang="en-US" dirty="0" smtClean="0">
                <a:effectLst>
                  <a:outerShdw blurRad="38100" dist="38100" dir="2700000" algn="tl">
                    <a:srgbClr val="000000">
                      <a:alpha val="43137"/>
                    </a:srgbClr>
                  </a:outerShdw>
                </a:effectLst>
              </a:rPr>
              <a:t>Crop rotation make land more productive</a:t>
            </a:r>
          </a:p>
          <a:p>
            <a:pPr lvl="2"/>
            <a:r>
              <a:rPr lang="en-US" dirty="0" smtClean="0">
                <a:effectLst>
                  <a:outerShdw blurRad="38100" dist="38100" dir="2700000" algn="tl">
                    <a:srgbClr val="000000">
                      <a:alpha val="43137"/>
                    </a:srgbClr>
                  </a:outerShdw>
                </a:effectLst>
              </a:rPr>
              <a:t>Added acres to production by leaving only a third of the land unplanted</a:t>
            </a:r>
          </a:p>
          <a:p>
            <a:pPr lvl="1"/>
            <a:r>
              <a:rPr lang="en-US" dirty="0" smtClean="0">
                <a:effectLst>
                  <a:outerShdw blurRad="38100" dist="38100" dir="2700000" algn="tl">
                    <a:srgbClr val="000000">
                      <a:alpha val="43137"/>
                    </a:srgbClr>
                  </a:outerShdw>
                </a:effectLst>
              </a:rPr>
              <a:t>Introduction of a better iron plow called </a:t>
            </a:r>
            <a:r>
              <a:rPr lang="en-US" b="1" dirty="0" smtClean="0">
                <a:effectLst>
                  <a:outerShdw blurRad="38100" dist="38100" dir="2700000" algn="tl">
                    <a:srgbClr val="000000">
                      <a:alpha val="43137"/>
                    </a:srgbClr>
                  </a:outerShdw>
                </a:effectLst>
              </a:rPr>
              <a:t>moldboard</a:t>
            </a:r>
          </a:p>
          <a:p>
            <a:pPr lvl="2"/>
            <a:r>
              <a:rPr lang="en-US" dirty="0" smtClean="0">
                <a:effectLst>
                  <a:outerShdw blurRad="38100" dist="38100" dir="2700000" algn="tl">
                    <a:srgbClr val="000000">
                      <a:alpha val="43137"/>
                    </a:srgbClr>
                  </a:outerShdw>
                </a:effectLst>
              </a:rPr>
              <a:t>Allowed for deeper cultivation of field</a:t>
            </a:r>
            <a:endParaRPr lang="en-US" dirty="0">
              <a:effectLst>
                <a:outerShdw blurRad="38100" dist="38100" dir="2700000" algn="tl">
                  <a:srgbClr val="000000">
                    <a:alpha val="43137"/>
                  </a:srgbClr>
                </a:outerShdw>
              </a:effectLst>
            </a:endParaRPr>
          </a:p>
        </p:txBody>
      </p:sp>
      <p:pic>
        <p:nvPicPr>
          <p:cNvPr id="4" name="Picture 5" descr="Serbs on Manor"/>
          <p:cNvPicPr>
            <a:picLocks noChangeAspect="1" noChangeArrowheads="1"/>
          </p:cNvPicPr>
          <p:nvPr/>
        </p:nvPicPr>
        <p:blipFill>
          <a:blip r:embed="rId2" cstate="print">
            <a:lum bright="12000" contrast="12000"/>
          </a:blip>
          <a:srcRect/>
          <a:stretch>
            <a:fillRect/>
          </a:stretch>
        </p:blipFill>
        <p:spPr bwMode="auto">
          <a:xfrm>
            <a:off x="5562599" y="1143000"/>
            <a:ext cx="3443993" cy="5410200"/>
          </a:xfrm>
          <a:prstGeom prst="rect">
            <a:avLst/>
          </a:prstGeom>
          <a:noFill/>
          <a:ln w="9525">
            <a:solidFill>
              <a:srgbClr val="00517A"/>
            </a:solid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5029200"/>
            <a:ext cx="3124200" cy="1143000"/>
          </a:xfrm>
          <a:effectLst>
            <a:outerShdw blurRad="50800" dist="50800" dir="5400000" algn="ctr" rotWithShape="0">
              <a:schemeClr val="bg1"/>
            </a:outerShdw>
          </a:effectLst>
        </p:spPr>
        <p:txBody>
          <a:bodyPr>
            <a:normAutofit fontScale="90000"/>
          </a:bodyPr>
          <a:lstStyle/>
          <a:p>
            <a:r>
              <a:rPr lang="en-US" b="1" dirty="0" smtClean="0"/>
              <a:t>Catholic Church</a:t>
            </a:r>
            <a:endParaRPr lang="en-US" b="1" dirty="0"/>
          </a:p>
        </p:txBody>
      </p:sp>
      <p:sp>
        <p:nvSpPr>
          <p:cNvPr id="3" name="Content Placeholder 2"/>
          <p:cNvSpPr>
            <a:spLocks noGrp="1"/>
          </p:cNvSpPr>
          <p:nvPr>
            <p:ph idx="1"/>
          </p:nvPr>
        </p:nvSpPr>
        <p:spPr>
          <a:xfrm>
            <a:off x="152400" y="152400"/>
            <a:ext cx="5257800" cy="68580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Center of lif</a:t>
            </a:r>
            <a:r>
              <a:rPr lang="en-US" dirty="0" smtClean="0"/>
              <a:t>e </a:t>
            </a:r>
          </a:p>
          <a:p>
            <a:r>
              <a:rPr lang="en-US" dirty="0" smtClean="0"/>
              <a:t>Pope became the strongest political leader of Western Europe</a:t>
            </a:r>
          </a:p>
          <a:p>
            <a:pPr lvl="1"/>
            <a:r>
              <a:rPr lang="en-US" dirty="0" smtClean="0"/>
              <a:t>Taught that all people </a:t>
            </a:r>
          </a:p>
          <a:p>
            <a:pPr lvl="1">
              <a:buNone/>
            </a:pPr>
            <a:r>
              <a:rPr lang="en-US" dirty="0" smtClean="0"/>
              <a:t>   sinners and dependent on God’s grace or favor</a:t>
            </a:r>
          </a:p>
          <a:p>
            <a:r>
              <a:rPr lang="en-US" dirty="0" smtClean="0"/>
              <a:t>Believed that church had authority separate and above that of secular rulers</a:t>
            </a:r>
          </a:p>
          <a:p>
            <a:r>
              <a:rPr lang="en-US" dirty="0" smtClean="0">
                <a:effectLst>
                  <a:outerShdw blurRad="38100" dist="38100" dir="2700000" algn="tl">
                    <a:srgbClr val="000000">
                      <a:alpha val="43137"/>
                    </a:srgbClr>
                  </a:outerShdw>
                </a:effectLst>
              </a:rPr>
              <a:t>the church controlled about 1/3 of the</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land in Western Europe</a:t>
            </a:r>
          </a:p>
        </p:txBody>
      </p:sp>
      <p:pic>
        <p:nvPicPr>
          <p:cNvPr id="5" name="Picture 4" descr="altarwindow.jpg"/>
          <p:cNvPicPr>
            <a:picLocks noChangeAspect="1"/>
          </p:cNvPicPr>
          <p:nvPr/>
        </p:nvPicPr>
        <p:blipFill>
          <a:blip r:embed="rId2" cstate="print"/>
          <a:stretch>
            <a:fillRect/>
          </a:stretch>
        </p:blipFill>
        <p:spPr>
          <a:xfrm>
            <a:off x="5334000" y="533400"/>
            <a:ext cx="3581400" cy="501845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Powers of Pope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After 500 CE</a:t>
            </a:r>
          </a:p>
          <a:p>
            <a:pPr lvl="1"/>
            <a:r>
              <a:rPr lang="en-US" dirty="0" smtClean="0">
                <a:effectLst>
                  <a:outerShdw blurRad="38100" dist="38100" dir="2700000" algn="tl">
                    <a:srgbClr val="000000">
                      <a:alpha val="43137"/>
                    </a:srgbClr>
                  </a:outerShdw>
                </a:effectLst>
              </a:rPr>
              <a:t>Regulation of doctrine</a:t>
            </a:r>
          </a:p>
          <a:p>
            <a:pPr lvl="1"/>
            <a:r>
              <a:rPr lang="en-US" dirty="0" smtClean="0">
                <a:effectLst>
                  <a:outerShdw blurRad="38100" dist="38100" dir="2700000" algn="tl">
                    <a:srgbClr val="000000">
                      <a:alpha val="43137"/>
                    </a:srgbClr>
                  </a:outerShdw>
                </a:effectLst>
              </a:rPr>
              <a:t>Missionary sponsorship</a:t>
            </a:r>
          </a:p>
          <a:p>
            <a:pPr lvl="1"/>
            <a:r>
              <a:rPr lang="en-US" dirty="0" smtClean="0">
                <a:effectLst>
                  <a:outerShdw blurRad="38100" dist="38100" dir="2700000" algn="tl">
                    <a:srgbClr val="000000">
                      <a:alpha val="43137"/>
                    </a:srgbClr>
                  </a:outerShdw>
                </a:effectLst>
              </a:rPr>
              <a:t>Excommunication</a:t>
            </a:r>
          </a:p>
          <a:p>
            <a:pPr lvl="1"/>
            <a:r>
              <a:rPr lang="en-US" dirty="0" smtClean="0">
                <a:effectLst>
                  <a:outerShdw blurRad="38100" dist="38100" dir="2700000" algn="tl">
                    <a:srgbClr val="000000">
                      <a:alpha val="43137"/>
                    </a:srgbClr>
                  </a:outerShdw>
                </a:effectLst>
              </a:rPr>
              <a:t>Directives</a:t>
            </a:r>
          </a:p>
          <a:p>
            <a:r>
              <a:rPr lang="en-US" dirty="0" smtClean="0">
                <a:effectLst>
                  <a:outerShdw blurRad="38100" dist="38100" dir="2700000" algn="tl">
                    <a:srgbClr val="000000">
                      <a:alpha val="43137"/>
                    </a:srgbClr>
                  </a:outerShdw>
                </a:effectLst>
              </a:rPr>
              <a:t>Did not appoint bishops</a:t>
            </a:r>
            <a:endParaRPr lang="en-US" dirty="0">
              <a:effectLst>
                <a:outerShdw blurRad="38100" dist="38100" dir="2700000" algn="tl">
                  <a:srgbClr val="000000">
                    <a:alpha val="43137"/>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4267200"/>
            <a:ext cx="8229600" cy="2590800"/>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Only way to receive grace was by taking part in </a:t>
            </a:r>
            <a:r>
              <a:rPr lang="en-US" b="1" dirty="0" smtClean="0">
                <a:effectLst>
                  <a:outerShdw blurRad="38100" dist="38100" dir="2700000" algn="tl">
                    <a:srgbClr val="000000">
                      <a:alpha val="43137"/>
                    </a:srgbClr>
                  </a:outerShdw>
                </a:effectLst>
              </a:rPr>
              <a:t>sacraments</a:t>
            </a:r>
          </a:p>
          <a:p>
            <a:pPr lvl="1"/>
            <a:r>
              <a:rPr lang="en-US" dirty="0" smtClean="0">
                <a:effectLst>
                  <a:outerShdw blurRad="38100" dist="38100" dir="2700000" algn="tl">
                    <a:srgbClr val="000000">
                      <a:alpha val="43137"/>
                    </a:srgbClr>
                  </a:outerShdw>
                </a:effectLst>
              </a:rPr>
              <a:t>Church rituals- baptism, penance, Eucharist, confirmation, matrimony, holy orders and last rites</a:t>
            </a:r>
          </a:p>
          <a:p>
            <a:endParaRPr lang="en-US" dirty="0"/>
          </a:p>
        </p:txBody>
      </p:sp>
      <p:pic>
        <p:nvPicPr>
          <p:cNvPr id="4" name="Picture 3" descr="Rogier_van_der_Weyden_sacraments.jpg"/>
          <p:cNvPicPr>
            <a:picLocks noChangeAspect="1"/>
          </p:cNvPicPr>
          <p:nvPr/>
        </p:nvPicPr>
        <p:blipFill>
          <a:blip r:embed="rId2" cstate="print"/>
          <a:stretch>
            <a:fillRect/>
          </a:stretch>
        </p:blipFill>
        <p:spPr>
          <a:xfrm>
            <a:off x="2286000" y="251460"/>
            <a:ext cx="4572000" cy="39776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1295400"/>
            <a:ext cx="51816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People had limited understanding of church rituals</a:t>
            </a:r>
          </a:p>
          <a:p>
            <a:pPr lvl="1"/>
            <a:r>
              <a:rPr lang="en-US" dirty="0" smtClean="0">
                <a:effectLst>
                  <a:outerShdw blurRad="38100" dist="38100" dir="2700000" algn="tl">
                    <a:srgbClr val="000000">
                      <a:alpha val="43137"/>
                    </a:srgbClr>
                  </a:outerShdw>
                </a:effectLst>
              </a:rPr>
              <a:t>Masses in Latin</a:t>
            </a:r>
          </a:p>
          <a:p>
            <a:pPr lvl="1"/>
            <a:r>
              <a:rPr lang="en-US" dirty="0" smtClean="0">
                <a:effectLst>
                  <a:outerShdw blurRad="38100" dist="38100" dir="2700000" algn="tl">
                    <a:srgbClr val="000000">
                      <a:alpha val="43137"/>
                    </a:srgbClr>
                  </a:outerShdw>
                </a:effectLst>
              </a:rPr>
              <a:t>Priest often uneducated and not effective in their preaching</a:t>
            </a:r>
          </a:p>
          <a:p>
            <a:endParaRPr lang="en-US" dirty="0"/>
          </a:p>
        </p:txBody>
      </p:sp>
      <p:pic>
        <p:nvPicPr>
          <p:cNvPr id="4" name="Picture 3" descr="church.bmp"/>
          <p:cNvPicPr>
            <a:picLocks noChangeAspect="1"/>
          </p:cNvPicPr>
          <p:nvPr/>
        </p:nvPicPr>
        <p:blipFill>
          <a:blip r:embed="rId2" cstate="print"/>
          <a:stretch>
            <a:fillRect/>
          </a:stretch>
        </p:blipFill>
        <p:spPr>
          <a:xfrm>
            <a:off x="5105400" y="1219200"/>
            <a:ext cx="3810000" cy="44767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1524000"/>
            <a:ext cx="4419600" cy="55626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Average person learn about Christianity from statutes, paintings and stain glass windows</a:t>
            </a:r>
            <a:endParaRPr lang="en-US" dirty="0">
              <a:effectLst>
                <a:outerShdw blurRad="38100" dist="38100" dir="2700000" algn="tl">
                  <a:srgbClr val="000000">
                    <a:alpha val="43137"/>
                  </a:srgbClr>
                </a:outerShdw>
              </a:effectLst>
            </a:endParaRPr>
          </a:p>
        </p:txBody>
      </p:sp>
      <p:pic>
        <p:nvPicPr>
          <p:cNvPr id="4" name="Picture 3" descr="altarwindow.jpg"/>
          <p:cNvPicPr>
            <a:picLocks noChangeAspect="1"/>
          </p:cNvPicPr>
          <p:nvPr/>
        </p:nvPicPr>
        <p:blipFill>
          <a:blip r:embed="rId2" cstate="print"/>
          <a:stretch>
            <a:fillRect/>
          </a:stretch>
        </p:blipFill>
        <p:spPr>
          <a:xfrm>
            <a:off x="4876800" y="838200"/>
            <a:ext cx="4051300" cy="56769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Cathedrals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600200"/>
            <a:ext cx="48006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Over time became more than a place of worship</a:t>
            </a:r>
          </a:p>
          <a:p>
            <a:r>
              <a:rPr lang="en-US" dirty="0" smtClean="0">
                <a:effectLst>
                  <a:outerShdw blurRad="38100" dist="38100" dir="2700000" algn="tl">
                    <a:srgbClr val="000000">
                      <a:alpha val="43137"/>
                    </a:srgbClr>
                  </a:outerShdw>
                </a:effectLst>
              </a:rPr>
              <a:t>Became a place of art form and a place of art</a:t>
            </a:r>
          </a:p>
          <a:p>
            <a:r>
              <a:rPr lang="en-US" dirty="0" smtClean="0">
                <a:effectLst>
                  <a:outerShdw blurRad="38100" dist="38100" dir="2700000" algn="tl">
                    <a:srgbClr val="000000">
                      <a:alpha val="43137"/>
                    </a:srgbClr>
                  </a:outerShdw>
                </a:effectLst>
              </a:rPr>
              <a:t>Church sponsor artists – paintings and sculpture</a:t>
            </a:r>
            <a:endParaRPr lang="en-US" dirty="0">
              <a:effectLst>
                <a:outerShdw blurRad="38100" dist="38100" dir="2700000" algn="tl">
                  <a:srgbClr val="000000">
                    <a:alpha val="43137"/>
                  </a:srgbClr>
                </a:outerShdw>
              </a:effectLst>
            </a:endParaRPr>
          </a:p>
        </p:txBody>
      </p:sp>
      <p:pic>
        <p:nvPicPr>
          <p:cNvPr id="4" name="Picture 3" descr="amiens-cathedral.jpg"/>
          <p:cNvPicPr>
            <a:picLocks noChangeAspect="1"/>
          </p:cNvPicPr>
          <p:nvPr/>
        </p:nvPicPr>
        <p:blipFill>
          <a:blip r:embed="rId2" cstate="print"/>
          <a:stretch>
            <a:fillRect/>
          </a:stretch>
        </p:blipFill>
        <p:spPr>
          <a:xfrm>
            <a:off x="4953000" y="838200"/>
            <a:ext cx="4029075" cy="53721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00200"/>
            <a:ext cx="30480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Powers of Church</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4084637"/>
            <a:ext cx="8229600" cy="28495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Disobedience- severe punishment regardless of social status- king or peasant</a:t>
            </a:r>
          </a:p>
          <a:p>
            <a:r>
              <a:rPr lang="en-US" b="1" dirty="0" smtClean="0">
                <a:effectLst>
                  <a:outerShdw blurRad="38100" dist="38100" dir="2700000" algn="tl">
                    <a:srgbClr val="000000">
                      <a:alpha val="43137"/>
                    </a:srgbClr>
                  </a:outerShdw>
                </a:effectLst>
              </a:rPr>
              <a:t>Interdict</a:t>
            </a:r>
            <a:r>
              <a:rPr lang="en-US" dirty="0" smtClean="0">
                <a:effectLst>
                  <a:outerShdw blurRad="38100" dist="38100" dir="2700000" algn="tl">
                    <a:srgbClr val="000000">
                      <a:alpha val="43137"/>
                    </a:srgbClr>
                  </a:outerShdw>
                </a:effectLst>
              </a:rPr>
              <a:t>- </a:t>
            </a:r>
          </a:p>
          <a:p>
            <a:pPr lvl="1"/>
            <a:r>
              <a:rPr lang="en-US" dirty="0" smtClean="0">
                <a:effectLst>
                  <a:outerShdw blurRad="38100" dist="38100" dir="2700000" algn="tl">
                    <a:srgbClr val="000000">
                      <a:alpha val="43137"/>
                    </a:srgbClr>
                  </a:outerShdw>
                </a:effectLst>
              </a:rPr>
              <a:t>banned an entire region or country from receiving the sacraments necessary to salvation</a:t>
            </a:r>
          </a:p>
          <a:p>
            <a:endParaRPr lang="en-US" dirty="0"/>
          </a:p>
        </p:txBody>
      </p:sp>
      <p:pic>
        <p:nvPicPr>
          <p:cNvPr id="4" name="Picture 3" descr="tortureh of heretic.jpg"/>
          <p:cNvPicPr>
            <a:picLocks noChangeAspect="1"/>
          </p:cNvPicPr>
          <p:nvPr/>
        </p:nvPicPr>
        <p:blipFill>
          <a:blip r:embed="rId2" cstate="print"/>
          <a:stretch>
            <a:fillRect/>
          </a:stretch>
        </p:blipFill>
        <p:spPr>
          <a:xfrm>
            <a:off x="3429000" y="57150"/>
            <a:ext cx="4953000" cy="39814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274638"/>
            <a:ext cx="3429000" cy="1143000"/>
          </a:xfrm>
          <a:effectLst>
            <a:outerShdw blurRad="50800" dist="50800" dir="5400000" algn="ctr" rotWithShape="0">
              <a:schemeClr val="bg1"/>
            </a:outerShdw>
          </a:effectLst>
        </p:spPr>
        <p:txBody>
          <a:bodyPr>
            <a:normAutofit/>
          </a:bodyPr>
          <a:lstStyle/>
          <a:p>
            <a:endParaRPr lang="en-US" b="1" dirty="0"/>
          </a:p>
        </p:txBody>
      </p:sp>
      <p:sp>
        <p:nvSpPr>
          <p:cNvPr id="3" name="Content Placeholder 2"/>
          <p:cNvSpPr>
            <a:spLocks noGrp="1"/>
          </p:cNvSpPr>
          <p:nvPr>
            <p:ph idx="1"/>
          </p:nvPr>
        </p:nvSpPr>
        <p:spPr>
          <a:xfrm>
            <a:off x="304800" y="1371600"/>
            <a:ext cx="4419600" cy="3657600"/>
          </a:xfrm>
          <a:effectLst>
            <a:outerShdw blurRad="50800" dist="50800" dir="5400000" algn="ctr" rotWithShape="0">
              <a:schemeClr val="bg1"/>
            </a:outerShdw>
          </a:effectLst>
        </p:spPr>
        <p:txBody>
          <a:bodyPr>
            <a:normAutofit fontScale="92500" lnSpcReduction="20000"/>
          </a:bodyPr>
          <a:lstStyle/>
          <a:p>
            <a:r>
              <a:rPr lang="en-US" b="1" dirty="0" smtClean="0">
                <a:effectLst>
                  <a:outerShdw blurRad="38100" dist="38100" dir="2700000" algn="tl">
                    <a:srgbClr val="000000">
                      <a:alpha val="43137"/>
                    </a:srgbClr>
                  </a:outerShdw>
                </a:effectLst>
              </a:rPr>
              <a:t>Tithe</a:t>
            </a:r>
            <a:r>
              <a:rPr lang="en-US" dirty="0" smtClean="0">
                <a:effectLst>
                  <a:outerShdw blurRad="38100" dist="38100" dir="2700000" algn="tl">
                    <a:srgbClr val="000000">
                      <a:alpha val="43137"/>
                    </a:srgbClr>
                  </a:outerShdw>
                </a:effectLst>
              </a:rPr>
              <a:t>- </a:t>
            </a:r>
          </a:p>
          <a:p>
            <a:pPr lvl="1"/>
            <a:r>
              <a:rPr lang="en-US" dirty="0" smtClean="0">
                <a:effectLst>
                  <a:outerShdw blurRad="38100" dist="38100" dir="2700000" algn="tl">
                    <a:srgbClr val="000000">
                      <a:alpha val="43137"/>
                    </a:srgbClr>
                  </a:outerShdw>
                </a:effectLst>
              </a:rPr>
              <a:t>expect to pay 1/10 of their income to the church</a:t>
            </a:r>
          </a:p>
          <a:p>
            <a:r>
              <a:rPr lang="en-US" dirty="0" smtClean="0">
                <a:effectLst>
                  <a:outerShdw blurRad="38100" dist="38100" dir="2700000" algn="tl">
                    <a:srgbClr val="000000">
                      <a:alpha val="43137"/>
                    </a:srgbClr>
                  </a:outerShdw>
                </a:effectLst>
                <a:sym typeface="Wingdings" pitchFamily="2" charset="2"/>
              </a:rPr>
              <a:t>Peter’s Pence </a:t>
            </a:r>
          </a:p>
          <a:p>
            <a:pPr lvl="1"/>
            <a:r>
              <a:rPr lang="en-US" dirty="0" smtClean="0">
                <a:effectLst>
                  <a:outerShdw blurRad="38100" dist="38100" dir="2700000" algn="tl">
                    <a:srgbClr val="000000">
                      <a:alpha val="43137"/>
                    </a:srgbClr>
                  </a:outerShdw>
                </a:effectLst>
                <a:sym typeface="Wingdings" pitchFamily="2" charset="2"/>
              </a:rPr>
              <a:t> 1 penny per person</a:t>
            </a:r>
            <a:br>
              <a:rPr lang="en-US" dirty="0" smtClean="0">
                <a:effectLst>
                  <a:outerShdw blurRad="38100" dist="38100" dir="2700000" algn="tl">
                    <a:srgbClr val="000000">
                      <a:alpha val="43137"/>
                    </a:srgbClr>
                  </a:outerShdw>
                </a:effectLst>
                <a:sym typeface="Wingdings" pitchFamily="2" charset="2"/>
              </a:rPr>
            </a:br>
            <a:r>
              <a:rPr lang="en-US" dirty="0" smtClean="0">
                <a:effectLst>
                  <a:outerShdw blurRad="38100" dist="38100" dir="2700000" algn="tl">
                    <a:srgbClr val="000000">
                      <a:alpha val="43137"/>
                    </a:srgbClr>
                  </a:outerShdw>
                </a:effectLst>
                <a:sym typeface="Wingdings" pitchFamily="2" charset="2"/>
              </a:rPr>
              <a:t>   [paid by the peasants</a:t>
            </a:r>
            <a:r>
              <a:rPr lang="en-US" b="1" dirty="0" smtClean="0">
                <a:effectLst>
                  <a:outerShdw blurRad="38100" dist="38100" dir="2700000" algn="tl">
                    <a:srgbClr val="000000">
                      <a:alpha val="43137"/>
                    </a:srgbClr>
                  </a:outerShdw>
                </a:effectLst>
                <a:sym typeface="Wingdings" pitchFamily="2" charset="2"/>
              </a:rPr>
              <a:t>].</a:t>
            </a:r>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Often largest land owner next to king</a:t>
            </a:r>
            <a:endParaRPr lang="en-US" dirty="0">
              <a:effectLst>
                <a:outerShdw blurRad="38100" dist="38100" dir="2700000" algn="tl">
                  <a:srgbClr val="000000">
                    <a:alpha val="43137"/>
                  </a:srgbClr>
                </a:outerShdw>
              </a:effectLst>
            </a:endParaRPr>
          </a:p>
        </p:txBody>
      </p:sp>
      <p:pic>
        <p:nvPicPr>
          <p:cNvPr id="4" name="Picture 3" descr="interdict.jpg"/>
          <p:cNvPicPr>
            <a:picLocks noChangeAspect="1"/>
          </p:cNvPicPr>
          <p:nvPr/>
        </p:nvPicPr>
        <p:blipFill>
          <a:blip r:embed="rId2" cstate="print"/>
          <a:srcRect b="3509"/>
          <a:stretch>
            <a:fillRect/>
          </a:stretch>
        </p:blipFill>
        <p:spPr>
          <a:xfrm>
            <a:off x="4648200" y="1447800"/>
            <a:ext cx="4343400" cy="4191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Franks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600200"/>
            <a:ext cx="5791200" cy="4525963"/>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Germanic tribe that united under King </a:t>
            </a:r>
            <a:r>
              <a:rPr lang="en-US" b="1" dirty="0" smtClean="0">
                <a:effectLst>
                  <a:outerShdw blurRad="38100" dist="38100" dir="2700000" algn="tl">
                    <a:srgbClr val="000000">
                      <a:alpha val="43137"/>
                    </a:srgbClr>
                  </a:outerShdw>
                </a:effectLst>
              </a:rPr>
              <a:t>Clovis</a:t>
            </a:r>
            <a:r>
              <a:rPr lang="en-US" dirty="0" smtClean="0">
                <a:effectLst>
                  <a:outerShdw blurRad="38100" dist="38100" dir="2700000" algn="tl">
                    <a:srgbClr val="000000">
                      <a:alpha val="43137"/>
                    </a:srgbClr>
                  </a:outerShdw>
                </a:effectLst>
              </a:rPr>
              <a:t> (5</a:t>
            </a:r>
            <a:r>
              <a:rPr lang="en-US" baseline="30000" dirty="0" smtClean="0">
                <a:effectLst>
                  <a:outerShdw blurRad="38100" dist="38100" dir="2700000" algn="tl">
                    <a:srgbClr val="000000">
                      <a:alpha val="43137"/>
                    </a:srgbClr>
                  </a:outerShdw>
                </a:effectLst>
              </a:rPr>
              <a:t>th</a:t>
            </a:r>
            <a:r>
              <a:rPr lang="en-US" dirty="0" smtClean="0">
                <a:effectLst>
                  <a:outerShdw blurRad="38100" dist="38100" dir="2700000" algn="tl">
                    <a:srgbClr val="000000">
                      <a:alpha val="43137"/>
                    </a:srgbClr>
                  </a:outerShdw>
                </a:effectLst>
              </a:rPr>
              <a:t> century)</a:t>
            </a:r>
            <a:r>
              <a:rPr lang="en-US" b="1" dirty="0" smtClean="0"/>
              <a:t> </a:t>
            </a:r>
          </a:p>
          <a:p>
            <a:r>
              <a:rPr lang="en-US" dirty="0" smtClean="0">
                <a:effectLst>
                  <a:outerShdw blurRad="38100" dist="38100" dir="2700000" algn="tl">
                    <a:srgbClr val="000000">
                      <a:alpha val="43137"/>
                    </a:srgbClr>
                  </a:outerShdw>
                </a:effectLst>
              </a:rPr>
              <a:t>First Germanic ruler to accept Christianity</a:t>
            </a:r>
          </a:p>
          <a:p>
            <a:r>
              <a:rPr lang="en-US" dirty="0" smtClean="0">
                <a:effectLst>
                  <a:outerShdw blurRad="38100" dist="38100" dir="2700000" algn="tl">
                    <a:srgbClr val="000000">
                      <a:alpha val="43137"/>
                    </a:srgbClr>
                  </a:outerShdw>
                </a:effectLst>
              </a:rPr>
              <a:t>Establish capital at Paris</a:t>
            </a:r>
          </a:p>
          <a:p>
            <a:r>
              <a:rPr lang="en-US" dirty="0" smtClean="0">
                <a:effectLst>
                  <a:outerShdw blurRad="38100" dist="38100" dir="2700000" algn="tl">
                    <a:srgbClr val="000000">
                      <a:alpha val="43137"/>
                    </a:srgbClr>
                  </a:outerShdw>
                </a:effectLst>
              </a:rPr>
              <a:t>Frankish kings followed the custom of dividing kingdom among heirs the empire will decline</a:t>
            </a:r>
          </a:p>
          <a:p>
            <a:pPr lvl="1"/>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pic>
        <p:nvPicPr>
          <p:cNvPr id="4" name="Picture 3" descr="clovis.gif"/>
          <p:cNvPicPr>
            <a:picLocks noChangeAspect="1"/>
          </p:cNvPicPr>
          <p:nvPr/>
        </p:nvPicPr>
        <p:blipFill>
          <a:blip r:embed="rId2" cstate="print"/>
          <a:stretch>
            <a:fillRect/>
          </a:stretch>
        </p:blipFill>
        <p:spPr>
          <a:xfrm>
            <a:off x="6096000" y="1752600"/>
            <a:ext cx="2819400" cy="442801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76200"/>
            <a:ext cx="4648200" cy="68580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Pope  believe that the church should be the final authority </a:t>
            </a:r>
          </a:p>
          <a:p>
            <a:pPr lvl="1"/>
            <a:r>
              <a:rPr lang="en-US" dirty="0" smtClean="0">
                <a:effectLst>
                  <a:outerShdw blurRad="38100" dist="38100" dir="2700000" algn="tl">
                    <a:srgbClr val="000000">
                      <a:alpha val="43137"/>
                    </a:srgbClr>
                  </a:outerShdw>
                </a:effectLst>
              </a:rPr>
              <a:t>Want to be free of outside influence</a:t>
            </a:r>
          </a:p>
          <a:p>
            <a:pPr lvl="1"/>
            <a:r>
              <a:rPr lang="en-US" dirty="0" smtClean="0">
                <a:effectLst>
                  <a:outerShdw blurRad="38100" dist="38100" dir="2700000" algn="tl">
                    <a:srgbClr val="000000">
                      <a:alpha val="43137"/>
                    </a:srgbClr>
                  </a:outerShdw>
                </a:effectLst>
              </a:rPr>
              <a:t>Change in way that Pope will be chosen</a:t>
            </a:r>
          </a:p>
          <a:p>
            <a:pPr lvl="2"/>
            <a:r>
              <a:rPr lang="en-US" dirty="0" smtClean="0">
                <a:effectLst>
                  <a:outerShdw blurRad="38100" dist="38100" dir="2700000" algn="tl">
                    <a:srgbClr val="000000">
                      <a:alpha val="43137"/>
                    </a:srgbClr>
                  </a:outerShdw>
                </a:effectLst>
              </a:rPr>
              <a:t>No longer chosen by political leaders but elected by group of high church officials called </a:t>
            </a:r>
            <a:r>
              <a:rPr lang="en-US" b="1" dirty="0" smtClean="0">
                <a:effectLst>
                  <a:outerShdw blurRad="38100" dist="38100" dir="2700000" algn="tl">
                    <a:srgbClr val="000000">
                      <a:alpha val="43137"/>
                    </a:srgbClr>
                  </a:outerShdw>
                </a:effectLst>
              </a:rPr>
              <a:t>Cardinals</a:t>
            </a:r>
          </a:p>
        </p:txBody>
      </p:sp>
      <p:pic>
        <p:nvPicPr>
          <p:cNvPr id="4" name="Picture 3" descr="lay investures.jpg"/>
          <p:cNvPicPr>
            <a:picLocks noChangeAspect="1"/>
          </p:cNvPicPr>
          <p:nvPr/>
        </p:nvPicPr>
        <p:blipFill>
          <a:blip r:embed="rId2" cstate="print"/>
          <a:stretch>
            <a:fillRect/>
          </a:stretch>
        </p:blipFill>
        <p:spPr>
          <a:xfrm>
            <a:off x="4648200" y="990600"/>
            <a:ext cx="4307078" cy="47244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533400"/>
            <a:ext cx="4648200" cy="4525963"/>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Pope especially concern about </a:t>
            </a:r>
            <a:r>
              <a:rPr lang="en-US" b="1" dirty="0" smtClean="0">
                <a:effectLst>
                  <a:outerShdw blurRad="38100" dist="38100" dir="2700000" algn="tl">
                    <a:srgbClr val="000000">
                      <a:alpha val="43137"/>
                    </a:srgbClr>
                  </a:outerShdw>
                </a:effectLst>
              </a:rPr>
              <a:t>Lay investitures</a:t>
            </a:r>
          </a:p>
          <a:p>
            <a:pPr lvl="1"/>
            <a:r>
              <a:rPr lang="en-US" dirty="0" smtClean="0">
                <a:effectLst>
                  <a:outerShdw blurRad="38100" dist="38100" dir="2700000" algn="tl">
                    <a:srgbClr val="000000">
                      <a:alpha val="43137"/>
                    </a:srgbClr>
                  </a:outerShdw>
                </a:effectLst>
              </a:rPr>
              <a:t>Investiture is the practice of state appointing  bishops</a:t>
            </a:r>
          </a:p>
          <a:p>
            <a:pPr lvl="1"/>
            <a:r>
              <a:rPr lang="en-US" dirty="0" smtClean="0">
                <a:effectLst>
                  <a:outerShdw blurRad="38100" dist="38100" dir="2700000" algn="tl">
                    <a:srgbClr val="000000">
                      <a:alpha val="43137"/>
                    </a:srgbClr>
                  </a:outerShdw>
                </a:effectLst>
              </a:rPr>
              <a:t>Secular rulers would give symbols of office</a:t>
            </a:r>
          </a:p>
          <a:p>
            <a:pPr lvl="2"/>
            <a:r>
              <a:rPr lang="en-US" dirty="0" smtClean="0">
                <a:effectLst>
                  <a:outerShdw blurRad="38100" dist="38100" dir="2700000" algn="tl">
                    <a:srgbClr val="000000">
                      <a:alpha val="43137"/>
                    </a:srgbClr>
                  </a:outerShdw>
                </a:effectLst>
              </a:rPr>
              <a:t>Ring or staff</a:t>
            </a:r>
          </a:p>
          <a:p>
            <a:pPr lvl="1"/>
            <a:r>
              <a:rPr lang="en-US" dirty="0" smtClean="0">
                <a:effectLst>
                  <a:outerShdw blurRad="38100" dist="38100" dir="2700000" algn="tl">
                    <a:srgbClr val="000000">
                      <a:alpha val="43137"/>
                    </a:srgbClr>
                  </a:outerShdw>
                </a:effectLst>
              </a:rPr>
              <a:t>Often to win loyalty</a:t>
            </a:r>
          </a:p>
          <a:p>
            <a:endParaRPr lang="en-US" dirty="0"/>
          </a:p>
        </p:txBody>
      </p:sp>
      <p:pic>
        <p:nvPicPr>
          <p:cNvPr id="4" name="Picture 3" descr="lay investitures 2.jpg"/>
          <p:cNvPicPr>
            <a:picLocks noChangeAspect="1"/>
          </p:cNvPicPr>
          <p:nvPr/>
        </p:nvPicPr>
        <p:blipFill>
          <a:blip r:embed="rId2" cstate="print"/>
          <a:stretch>
            <a:fillRect/>
          </a:stretch>
        </p:blipFill>
        <p:spPr>
          <a:xfrm>
            <a:off x="4800600" y="1600200"/>
            <a:ext cx="4038600" cy="486651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74638"/>
            <a:ext cx="29718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Monasteries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457200"/>
            <a:ext cx="5486400" cy="6400800"/>
          </a:xfrm>
          <a:effectLst>
            <a:outerShdw blurRad="50800" dist="50800" dir="5400000" algn="ctr" rotWithShape="0">
              <a:schemeClr val="bg1"/>
            </a:outerShdw>
          </a:effectLst>
        </p:spPr>
        <p:txBody>
          <a:bodyPr>
            <a:normAutofit fontScale="47500" lnSpcReduction="20000"/>
          </a:bodyPr>
          <a:lstStyle/>
          <a:p>
            <a:r>
              <a:rPr lang="en-US" sz="5100" dirty="0" smtClean="0">
                <a:effectLst>
                  <a:outerShdw blurRad="38100" dist="38100" dir="2700000" algn="tl">
                    <a:srgbClr val="000000">
                      <a:alpha val="43137"/>
                    </a:srgbClr>
                  </a:outerShdw>
                </a:effectLst>
              </a:rPr>
              <a:t>Prayer and religious discipline</a:t>
            </a:r>
          </a:p>
          <a:p>
            <a:r>
              <a:rPr lang="en-US" sz="5100" dirty="0" smtClean="0">
                <a:effectLst>
                  <a:outerShdw blurRad="38100" dist="38100" dir="2700000" algn="tl">
                    <a:srgbClr val="000000">
                      <a:alpha val="43137"/>
                    </a:srgbClr>
                  </a:outerShdw>
                </a:effectLst>
              </a:rPr>
              <a:t>Provided some education</a:t>
            </a:r>
          </a:p>
          <a:p>
            <a:r>
              <a:rPr lang="en-US" sz="5100" dirty="0" smtClean="0">
                <a:effectLst>
                  <a:outerShdw blurRad="38100" dist="38100" dir="2700000" algn="tl">
                    <a:srgbClr val="000000">
                      <a:alpha val="43137"/>
                    </a:srgbClr>
                  </a:outerShdw>
                </a:effectLst>
              </a:rPr>
              <a:t>Promoted literacy</a:t>
            </a:r>
          </a:p>
          <a:p>
            <a:r>
              <a:rPr lang="en-US" sz="5100" dirty="0" smtClean="0">
                <a:effectLst>
                  <a:outerShdw blurRad="38100" dist="38100" dir="2700000" algn="tl">
                    <a:srgbClr val="000000">
                      <a:alpha val="43137"/>
                    </a:srgbClr>
                  </a:outerShdw>
                </a:effectLst>
              </a:rPr>
              <a:t>St. Benedict – </a:t>
            </a:r>
          </a:p>
          <a:p>
            <a:pPr lvl="1"/>
            <a:r>
              <a:rPr lang="en-US" sz="4400" dirty="0" smtClean="0">
                <a:effectLst>
                  <a:outerShdw blurRad="38100" dist="38100" dir="2700000" algn="tl">
                    <a:srgbClr val="000000">
                      <a:alpha val="43137"/>
                    </a:srgbClr>
                  </a:outerShdw>
                </a:effectLst>
              </a:rPr>
              <a:t>Benedict of Nursia</a:t>
            </a:r>
          </a:p>
          <a:p>
            <a:pPr lvl="2"/>
            <a:r>
              <a:rPr lang="en-US" sz="3300" dirty="0" smtClean="0">
                <a:effectLst>
                  <a:outerShdw blurRad="38100" dist="38100" dir="2700000" algn="tl">
                    <a:srgbClr val="000000">
                      <a:alpha val="43137"/>
                    </a:srgbClr>
                  </a:outerShdw>
                </a:effectLst>
              </a:rPr>
              <a:t>Benedictine Rule of</a:t>
            </a:r>
            <a:br>
              <a:rPr lang="en-US" sz="3300" dirty="0" smtClean="0">
                <a:effectLst>
                  <a:outerShdw blurRad="38100" dist="38100" dir="2700000" algn="tl">
                    <a:srgbClr val="000000">
                      <a:alpha val="43137"/>
                    </a:srgbClr>
                  </a:outerShdw>
                </a:effectLst>
              </a:rPr>
            </a:br>
            <a:r>
              <a:rPr lang="en-US" sz="3300" dirty="0" smtClean="0">
                <a:effectLst>
                  <a:outerShdw blurRad="38100" dist="38100" dir="2700000" algn="tl">
                    <a:srgbClr val="000000">
                      <a:alpha val="43137"/>
                    </a:srgbClr>
                  </a:outerShdw>
                </a:effectLst>
              </a:rPr>
              <a:t>  poverty, chastity, and obedience.</a:t>
            </a:r>
          </a:p>
          <a:p>
            <a:pPr lvl="2"/>
            <a:r>
              <a:rPr lang="en-US" sz="3300" dirty="0" smtClean="0">
                <a:effectLst>
                  <a:outerShdw blurRad="38100" dist="38100" dir="2700000" algn="tl">
                    <a:srgbClr val="000000">
                      <a:alpha val="43137"/>
                    </a:srgbClr>
                  </a:outerShdw>
                </a:effectLst>
              </a:rPr>
              <a:t>Rules for monasteries</a:t>
            </a:r>
          </a:p>
          <a:p>
            <a:r>
              <a:rPr lang="en-US" sz="5100" dirty="0" smtClean="0">
                <a:effectLst>
                  <a:outerShdw blurRad="38100" dist="38100" dir="2700000" algn="tl">
                    <a:srgbClr val="000000">
                      <a:alpha val="43137"/>
                    </a:srgbClr>
                  </a:outerShdw>
                </a:effectLst>
              </a:rPr>
              <a:t>inns, hospitals, refuge in times of war.</a:t>
            </a:r>
          </a:p>
          <a:p>
            <a:r>
              <a:rPr lang="en-US" sz="5100" dirty="0" smtClean="0">
                <a:effectLst>
                  <a:outerShdw blurRad="38100" dist="38100" dir="2700000" algn="tl">
                    <a:srgbClr val="000000">
                      <a:alpha val="43137"/>
                    </a:srgbClr>
                  </a:outerShdw>
                </a:effectLst>
              </a:rPr>
              <a:t> libraries &amp; </a:t>
            </a:r>
            <a:r>
              <a:rPr lang="en-US" sz="5100" i="1" dirty="0" smtClean="0">
                <a:effectLst>
                  <a:outerShdw blurRad="38100" dist="38100" dir="2700000" algn="tl">
                    <a:srgbClr val="000000">
                      <a:alpha val="43137"/>
                    </a:srgbClr>
                  </a:outerShdw>
                </a:effectLst>
              </a:rPr>
              <a:t>scriptoria</a:t>
            </a:r>
            <a:r>
              <a:rPr lang="en-US" sz="5100" dirty="0" smtClean="0">
                <a:effectLst>
                  <a:outerShdw blurRad="38100" dist="38100" dir="2700000" algn="tl">
                    <a:srgbClr val="000000">
                      <a:alpha val="43137"/>
                    </a:srgbClr>
                  </a:outerShdw>
                </a:effectLst>
              </a:rPr>
              <a:t> to copy books and  illuminate manuscripts. </a:t>
            </a:r>
          </a:p>
          <a:p>
            <a:r>
              <a:rPr lang="en-US" sz="5100" dirty="0" smtClean="0">
                <a:effectLst>
                  <a:outerShdw blurRad="38100" dist="38100" dir="2700000" algn="tl">
                    <a:srgbClr val="000000">
                      <a:alpha val="43137"/>
                    </a:srgbClr>
                  </a:outerShdw>
                </a:effectLst>
              </a:rPr>
              <a:t>St. Francis of Assi</a:t>
            </a:r>
          </a:p>
          <a:p>
            <a:pPr lvl="1"/>
            <a:r>
              <a:rPr lang="en-US" sz="4400" dirty="0" smtClean="0">
                <a:effectLst>
                  <a:outerShdw blurRad="38100" dist="38100" dir="2700000" algn="tl">
                    <a:srgbClr val="000000">
                      <a:alpha val="43137"/>
                    </a:srgbClr>
                  </a:outerShdw>
                </a:effectLst>
              </a:rPr>
              <a:t>Founder of the Franciscans</a:t>
            </a:r>
          </a:p>
          <a:p>
            <a:r>
              <a:rPr lang="en-US" sz="5100" dirty="0" smtClean="0">
                <a:effectLst>
                  <a:outerShdw blurRad="38100" dist="38100" dir="2700000" algn="tl">
                    <a:srgbClr val="000000">
                      <a:alpha val="43137"/>
                    </a:srgbClr>
                  </a:outerShdw>
                </a:effectLst>
              </a:rPr>
              <a:t>monks </a:t>
            </a:r>
            <a:r>
              <a:rPr lang="en-US" sz="5100" dirty="0" smtClean="0">
                <a:effectLst>
                  <a:outerShdw blurRad="38100" dist="38100" dir="2700000" algn="tl">
                    <a:srgbClr val="000000">
                      <a:alpha val="43137"/>
                    </a:srgbClr>
                  </a:outerShdw>
                </a:effectLst>
                <a:sym typeface="Wingdings" pitchFamily="2" charset="2"/>
              </a:rPr>
              <a:t> missionaries to the </a:t>
            </a:r>
            <a:br>
              <a:rPr lang="en-US" sz="5100" dirty="0" smtClean="0">
                <a:effectLst>
                  <a:outerShdw blurRad="38100" dist="38100" dir="2700000" algn="tl">
                    <a:srgbClr val="000000">
                      <a:alpha val="43137"/>
                    </a:srgbClr>
                  </a:outerShdw>
                </a:effectLst>
                <a:sym typeface="Wingdings" pitchFamily="2" charset="2"/>
              </a:rPr>
            </a:br>
            <a:r>
              <a:rPr lang="en-US" sz="5100" dirty="0" smtClean="0">
                <a:effectLst>
                  <a:outerShdw blurRad="38100" dist="38100" dir="2700000" algn="tl">
                    <a:srgbClr val="000000">
                      <a:alpha val="43137"/>
                    </a:srgbClr>
                  </a:outerShdw>
                </a:effectLst>
                <a:sym typeface="Wingdings" pitchFamily="2" charset="2"/>
              </a:rPr>
              <a:t>  barbarians.  [St. Patrick, St. Boniface]</a:t>
            </a:r>
          </a:p>
          <a:p>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pic>
        <p:nvPicPr>
          <p:cNvPr id="5" name="Picture 4" descr="st-francis-birds-2.jpg"/>
          <p:cNvPicPr>
            <a:picLocks noChangeAspect="1"/>
          </p:cNvPicPr>
          <p:nvPr/>
        </p:nvPicPr>
        <p:blipFill>
          <a:blip r:embed="rId2" cstate="print"/>
          <a:stretch>
            <a:fillRect/>
          </a:stretch>
        </p:blipFill>
        <p:spPr>
          <a:xfrm>
            <a:off x="5791200" y="1905000"/>
            <a:ext cx="3031120" cy="42570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32004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Crusades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066800"/>
            <a:ext cx="4267200" cy="54864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Series of holy wars fought over control of Jerusalem</a:t>
            </a:r>
          </a:p>
          <a:p>
            <a:r>
              <a:rPr lang="en-US" b="1" dirty="0" smtClean="0">
                <a:effectLst>
                  <a:outerShdw blurRad="38100" dist="38100" dir="2700000" algn="tl">
                    <a:srgbClr val="000000">
                      <a:alpha val="43137"/>
                    </a:srgbClr>
                  </a:outerShdw>
                </a:effectLst>
              </a:rPr>
              <a:t>Jerusalem</a:t>
            </a:r>
            <a:r>
              <a:rPr lang="en-US" dirty="0" smtClean="0">
                <a:effectLst>
                  <a:outerShdw blurRad="38100" dist="38100" dir="2700000" algn="tl">
                    <a:srgbClr val="000000">
                      <a:alpha val="43137"/>
                    </a:srgbClr>
                  </a:outerShdw>
                </a:effectLst>
              </a:rPr>
              <a:t> is a holy city for 3 faiths</a:t>
            </a:r>
          </a:p>
          <a:p>
            <a:pPr lvl="1"/>
            <a:r>
              <a:rPr lang="en-US" dirty="0" smtClean="0">
                <a:effectLst>
                  <a:outerShdw blurRad="38100" dist="38100" dir="2700000" algn="tl">
                    <a:srgbClr val="000000">
                      <a:alpha val="43137"/>
                    </a:srgbClr>
                  </a:outerShdw>
                </a:effectLst>
              </a:rPr>
              <a:t>Jews, Christians and Muslims</a:t>
            </a:r>
          </a:p>
        </p:txBody>
      </p:sp>
      <p:pic>
        <p:nvPicPr>
          <p:cNvPr id="4" name="Picture 3" descr="crusade-3.jpg"/>
          <p:cNvPicPr>
            <a:picLocks noChangeAspect="1"/>
          </p:cNvPicPr>
          <p:nvPr/>
        </p:nvPicPr>
        <p:blipFill>
          <a:blip r:embed="rId2" cstate="print"/>
          <a:stretch>
            <a:fillRect/>
          </a:stretch>
        </p:blipFill>
        <p:spPr>
          <a:xfrm>
            <a:off x="4114800" y="1219200"/>
            <a:ext cx="4800600" cy="3972496"/>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Holy Land</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676400"/>
            <a:ext cx="61722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Under control of the Muslims Turks who began to interfere with religious pilgrims traveling to Jerusalem</a:t>
            </a:r>
          </a:p>
          <a:p>
            <a:r>
              <a:rPr lang="en-US" b="1" dirty="0" smtClean="0">
                <a:effectLst>
                  <a:outerShdw blurRad="38100" dist="38100" dir="2700000" algn="tl">
                    <a:srgbClr val="000000">
                      <a:alpha val="43137"/>
                    </a:srgbClr>
                  </a:outerShdw>
                </a:effectLst>
              </a:rPr>
              <a:t>Saladin</a:t>
            </a:r>
          </a:p>
          <a:p>
            <a:pPr lvl="1"/>
            <a:r>
              <a:rPr lang="en-US" dirty="0" smtClean="0">
                <a:effectLst>
                  <a:outerShdw blurRad="38100" dist="38100" dir="2700000" algn="tl">
                    <a:srgbClr val="000000">
                      <a:alpha val="43137"/>
                    </a:srgbClr>
                  </a:outerShdw>
                </a:effectLst>
              </a:rPr>
              <a:t>Leader of the Muslim during the Crusades</a:t>
            </a:r>
          </a:p>
          <a:p>
            <a:pPr lvl="1"/>
            <a:endParaRPr lang="en-US" dirty="0"/>
          </a:p>
        </p:txBody>
      </p:sp>
      <p:pic>
        <p:nvPicPr>
          <p:cNvPr id="4" name="Picture 3" descr="Saladin.jpg"/>
          <p:cNvPicPr>
            <a:picLocks noChangeAspect="1"/>
          </p:cNvPicPr>
          <p:nvPr/>
        </p:nvPicPr>
        <p:blipFill>
          <a:blip r:embed="rId2" cstate="print"/>
          <a:srcRect b="7778"/>
          <a:stretch>
            <a:fillRect/>
          </a:stretch>
        </p:blipFill>
        <p:spPr>
          <a:xfrm>
            <a:off x="5786381" y="2819399"/>
            <a:ext cx="3205220" cy="373380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304800"/>
            <a:ext cx="4953000" cy="51054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Pope Urban I</a:t>
            </a:r>
            <a:r>
              <a:rPr lang="en-US" dirty="0" smtClean="0">
                <a:effectLst>
                  <a:outerShdw blurRad="38100" dist="38100" dir="2700000" algn="tl">
                    <a:srgbClr val="000000">
                      <a:alpha val="43137"/>
                    </a:srgbClr>
                  </a:outerShdw>
                </a:effectLst>
              </a:rPr>
              <a:t>I calls for a volunteer army to free the holy land</a:t>
            </a:r>
          </a:p>
          <a:p>
            <a:r>
              <a:rPr lang="en-US" dirty="0" smtClean="0">
                <a:effectLst>
                  <a:outerShdw blurRad="38100" dist="38100" dir="2700000" algn="tl">
                    <a:srgbClr val="000000">
                      <a:alpha val="43137"/>
                    </a:srgbClr>
                  </a:outerShdw>
                </a:effectLst>
              </a:rPr>
              <a:t>Claiming that “ </a:t>
            </a:r>
            <a:r>
              <a:rPr lang="en-US" b="1" dirty="0" smtClean="0">
                <a:effectLst>
                  <a:outerShdw blurRad="38100" dist="38100" dir="2700000" algn="tl">
                    <a:srgbClr val="000000">
                      <a:alpha val="43137"/>
                    </a:srgbClr>
                  </a:outerShdw>
                </a:effectLst>
              </a:rPr>
              <a:t>God wills it</a:t>
            </a:r>
            <a:r>
              <a:rPr lang="en-US" dirty="0" smtClean="0">
                <a:effectLst>
                  <a:outerShdw blurRad="38100" dist="38100" dir="2700000" algn="tl">
                    <a:srgbClr val="000000">
                      <a:alpha val="43137"/>
                    </a:srgbClr>
                  </a:outerShdw>
                </a:effectLst>
              </a:rPr>
              <a:t>”</a:t>
            </a:r>
          </a:p>
        </p:txBody>
      </p:sp>
      <p:pic>
        <p:nvPicPr>
          <p:cNvPr id="5" name="Picture 4" descr="History.jpg"/>
          <p:cNvPicPr>
            <a:picLocks noChangeAspect="1"/>
          </p:cNvPicPr>
          <p:nvPr/>
        </p:nvPicPr>
        <p:blipFill>
          <a:blip r:embed="rId2" cstate="print"/>
          <a:stretch>
            <a:fillRect/>
          </a:stretch>
        </p:blipFill>
        <p:spPr>
          <a:xfrm>
            <a:off x="6228080" y="228599"/>
            <a:ext cx="2687320" cy="3664527"/>
          </a:xfrm>
          <a:prstGeom prst="rect">
            <a:avLst/>
          </a:prstGeom>
        </p:spPr>
      </p:pic>
      <p:pic>
        <p:nvPicPr>
          <p:cNvPr id="6" name="Picture 3" descr="Pope Urban II"/>
          <p:cNvPicPr>
            <a:picLocks noChangeAspect="1" noChangeArrowheads="1"/>
          </p:cNvPicPr>
          <p:nvPr/>
        </p:nvPicPr>
        <p:blipFill>
          <a:blip r:embed="rId3" cstate="print">
            <a:lum contrast="6000"/>
          </a:blip>
          <a:srcRect b="37521"/>
          <a:stretch>
            <a:fillRect/>
          </a:stretch>
        </p:blipFill>
        <p:spPr bwMode="auto">
          <a:xfrm>
            <a:off x="1371600" y="2667000"/>
            <a:ext cx="4495925" cy="408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4800" y="304800"/>
            <a:ext cx="5105400" cy="63246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Why go?</a:t>
            </a:r>
          </a:p>
          <a:p>
            <a:pPr lvl="1"/>
            <a:r>
              <a:rPr lang="en-US" dirty="0" smtClean="0">
                <a:effectLst>
                  <a:outerShdw blurRad="38100" dist="38100" dir="2700000" algn="tl">
                    <a:srgbClr val="000000">
                      <a:alpha val="43137"/>
                    </a:srgbClr>
                  </a:outerShdw>
                </a:effectLst>
              </a:rPr>
              <a:t>Knights- chance to practice trade</a:t>
            </a:r>
          </a:p>
          <a:p>
            <a:pPr lvl="1"/>
            <a:r>
              <a:rPr lang="en-US" dirty="0" smtClean="0">
                <a:effectLst>
                  <a:outerShdw blurRad="38100" dist="38100" dir="2700000" algn="tl">
                    <a:srgbClr val="000000">
                      <a:alpha val="43137"/>
                    </a:srgbClr>
                  </a:outerShdw>
                </a:effectLst>
              </a:rPr>
              <a:t>Peasants- freedom from feudal bonds</a:t>
            </a:r>
          </a:p>
          <a:p>
            <a:pPr lvl="1"/>
            <a:r>
              <a:rPr lang="en-US" dirty="0" smtClean="0">
                <a:effectLst>
                  <a:outerShdw blurRad="38100" dist="38100" dir="2700000" algn="tl">
                    <a:srgbClr val="000000">
                      <a:alpha val="43137"/>
                    </a:srgbClr>
                  </a:outerShdw>
                </a:effectLst>
              </a:rPr>
              <a:t>Adventure</a:t>
            </a:r>
          </a:p>
          <a:p>
            <a:pPr lvl="1"/>
            <a:r>
              <a:rPr lang="en-US" dirty="0" smtClean="0">
                <a:effectLst>
                  <a:outerShdw blurRad="38100" dist="38100" dir="2700000" algn="tl">
                    <a:srgbClr val="000000">
                      <a:alpha val="43137"/>
                    </a:srgbClr>
                  </a:outerShdw>
                </a:effectLst>
              </a:rPr>
              <a:t>Promise of salvation if killed while fighting</a:t>
            </a:r>
          </a:p>
          <a:p>
            <a:r>
              <a:rPr lang="en-US" dirty="0" smtClean="0">
                <a:effectLst>
                  <a:outerShdw blurRad="38100" dist="38100" dir="2700000" algn="tl">
                    <a:srgbClr val="000000">
                      <a:alpha val="43137"/>
                    </a:srgbClr>
                  </a:outerShdw>
                </a:effectLst>
              </a:rPr>
              <a:t>Sew a red cross to their clothing as a symbol of service to god</a:t>
            </a:r>
          </a:p>
          <a:p>
            <a:endParaRPr lang="en-US" dirty="0"/>
          </a:p>
        </p:txBody>
      </p:sp>
      <p:pic>
        <p:nvPicPr>
          <p:cNvPr id="4" name="Picture 4" descr="Setting out for 2nd Crusade"/>
          <p:cNvPicPr>
            <a:picLocks noChangeAspect="1" noChangeArrowheads="1"/>
          </p:cNvPicPr>
          <p:nvPr/>
        </p:nvPicPr>
        <p:blipFill>
          <a:blip r:embed="rId2" cstate="print">
            <a:lum bright="12000" contrast="6000"/>
          </a:blip>
          <a:srcRect b="2817"/>
          <a:stretch>
            <a:fillRect/>
          </a:stretch>
        </p:blipFill>
        <p:spPr bwMode="auto">
          <a:xfrm>
            <a:off x="5334000" y="1640695"/>
            <a:ext cx="3657600" cy="3845705"/>
          </a:xfrm>
          <a:prstGeom prst="rect">
            <a:avLst/>
          </a:prstGeom>
          <a:noFill/>
          <a:ln w="9525">
            <a:solidFill>
              <a:srgbClr val="006699"/>
            </a:solid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rusades and Anti-Heretic Campaigns, 1150-1204"/>
          <p:cNvPicPr>
            <a:picLocks noGrp="1" noChangeAspect="1" noChangeArrowheads="1"/>
          </p:cNvPicPr>
          <p:nvPr>
            <p:ph idx="1"/>
          </p:nvPr>
        </p:nvPicPr>
        <p:blipFill>
          <a:blip r:embed="rId2" cstate="print">
            <a:lum contrast="12000"/>
          </a:blip>
          <a:srcRect/>
          <a:stretch>
            <a:fillRect/>
          </a:stretch>
        </p:blipFill>
        <p:spPr bwMode="auto">
          <a:xfrm>
            <a:off x="533991" y="76199"/>
            <a:ext cx="8229009" cy="6705601"/>
          </a:xfrm>
          <a:prstGeom prst="rect">
            <a:avLst/>
          </a:prstGeom>
          <a:noFill/>
          <a:ln w="9525">
            <a:solidFill>
              <a:srgbClr val="006699"/>
            </a:solid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5943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Results of the Crusades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219200"/>
            <a:ext cx="4648200" cy="5135563"/>
          </a:xfrm>
          <a:effectLst>
            <a:outerShdw blurRad="50800" dist="50800" dir="5400000" algn="ctr" rotWithShape="0">
              <a:schemeClr val="bg1"/>
            </a:outerShdw>
          </a:effectLst>
        </p:spPr>
        <p:txBody>
          <a:bodyPr>
            <a:normAutofit fontScale="92500"/>
          </a:bodyPr>
          <a:lstStyle/>
          <a:p>
            <a:r>
              <a:rPr lang="en-US" dirty="0" smtClean="0">
                <a:effectLst>
                  <a:outerShdw blurRad="38100" dist="38100" dir="2700000" algn="tl">
                    <a:srgbClr val="000000">
                      <a:alpha val="43137"/>
                    </a:srgbClr>
                  </a:outerShdw>
                </a:effectLst>
              </a:rPr>
              <a:t>Seven crusades</a:t>
            </a:r>
          </a:p>
          <a:p>
            <a:r>
              <a:rPr lang="en-US" dirty="0" smtClean="0">
                <a:effectLst>
                  <a:outerShdw blurRad="38100" dist="38100" dir="2700000" algn="tl">
                    <a:srgbClr val="000000">
                      <a:alpha val="43137"/>
                    </a:srgbClr>
                  </a:outerShdw>
                </a:effectLst>
              </a:rPr>
              <a:t>Holy land in control of Muslim Turks in the beginning and at the end.</a:t>
            </a:r>
          </a:p>
          <a:p>
            <a:r>
              <a:rPr lang="en-US" dirty="0" smtClean="0">
                <a:effectLst>
                  <a:outerShdw blurRad="38100" dist="38100" dir="2700000" algn="tl">
                    <a:srgbClr val="000000">
                      <a:alpha val="43137"/>
                    </a:srgbClr>
                  </a:outerShdw>
                </a:effectLst>
              </a:rPr>
              <a:t>Help to break down feudalism</a:t>
            </a:r>
          </a:p>
          <a:p>
            <a:r>
              <a:rPr lang="en-US" dirty="0" smtClean="0">
                <a:effectLst>
                  <a:outerShdw blurRad="38100" dist="38100" dir="2700000" algn="tl">
                    <a:srgbClr val="000000">
                      <a:alpha val="43137"/>
                    </a:srgbClr>
                  </a:outerShdw>
                </a:effectLst>
              </a:rPr>
              <a:t>Crusaders not always focus on religious goals</a:t>
            </a:r>
          </a:p>
          <a:p>
            <a:pPr lvl="1"/>
            <a:r>
              <a:rPr lang="en-US" dirty="0" smtClean="0">
                <a:effectLst>
                  <a:outerShdw blurRad="38100" dist="38100" dir="2700000" algn="tl">
                    <a:srgbClr val="000000">
                      <a:alpha val="43137"/>
                    </a:srgbClr>
                  </a:outerShdw>
                </a:effectLst>
              </a:rPr>
              <a:t>Sack of Constantinople</a:t>
            </a:r>
          </a:p>
          <a:p>
            <a:pPr lvl="2"/>
            <a:r>
              <a:rPr lang="en-US" dirty="0" smtClean="0">
                <a:effectLst>
                  <a:outerShdw blurRad="38100" dist="38100" dir="2700000" algn="tl">
                    <a:srgbClr val="000000">
                      <a:alpha val="43137"/>
                    </a:srgbClr>
                  </a:outerShdw>
                </a:effectLst>
              </a:rPr>
              <a:t>Fourth crusade</a:t>
            </a:r>
          </a:p>
          <a:p>
            <a:endParaRPr lang="en-US" dirty="0">
              <a:effectLst>
                <a:outerShdw blurRad="38100" dist="38100" dir="2700000" algn="tl">
                  <a:srgbClr val="000000">
                    <a:alpha val="43137"/>
                  </a:srgbClr>
                </a:outerShdw>
              </a:effectLst>
            </a:endParaRPr>
          </a:p>
        </p:txBody>
      </p:sp>
      <p:pic>
        <p:nvPicPr>
          <p:cNvPr id="4" name="Picture 3" descr="the-crusades-1.jpg"/>
          <p:cNvPicPr>
            <a:picLocks noChangeAspect="1"/>
          </p:cNvPicPr>
          <p:nvPr/>
        </p:nvPicPr>
        <p:blipFill>
          <a:blip r:embed="rId2" cstate="print"/>
          <a:stretch>
            <a:fillRect/>
          </a:stretch>
        </p:blipFill>
        <p:spPr>
          <a:xfrm>
            <a:off x="4695296" y="1295400"/>
            <a:ext cx="4077229" cy="51054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0" y="4648200"/>
            <a:ext cx="6629400" cy="2209800"/>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Contact with more advanced Byzantine and Muslims </a:t>
            </a:r>
          </a:p>
          <a:p>
            <a:r>
              <a:rPr lang="en-US" dirty="0" smtClean="0">
                <a:effectLst>
                  <a:outerShdw blurRad="38100" dist="38100" dir="2700000" algn="tl">
                    <a:srgbClr val="000000">
                      <a:alpha val="43137"/>
                    </a:srgbClr>
                  </a:outerShdw>
                </a:effectLst>
              </a:rPr>
              <a:t>Introduced to luxury goods</a:t>
            </a:r>
          </a:p>
          <a:p>
            <a:r>
              <a:rPr lang="en-US" dirty="0" smtClean="0">
                <a:effectLst>
                  <a:outerShdw blurRad="38100" dist="38100" dir="2700000" algn="tl">
                    <a:srgbClr val="000000">
                      <a:alpha val="43137"/>
                    </a:srgbClr>
                  </a:outerShdw>
                </a:effectLst>
              </a:rPr>
              <a:t>Trade</a:t>
            </a:r>
          </a:p>
          <a:p>
            <a:endParaRPr lang="en-US" dirty="0"/>
          </a:p>
        </p:txBody>
      </p:sp>
      <p:pic>
        <p:nvPicPr>
          <p:cNvPr id="4" name="Content Placeholder 3" descr="map-Medieval Trade Routes-10c&amp;11c"/>
          <p:cNvPicPr>
            <a:picLocks noChangeAspect="1" noChangeArrowheads="1"/>
          </p:cNvPicPr>
          <p:nvPr/>
        </p:nvPicPr>
        <p:blipFill>
          <a:blip r:embed="rId2" cstate="print">
            <a:lum contrast="6000"/>
          </a:blip>
          <a:srcRect/>
          <a:stretch>
            <a:fillRect/>
          </a:stretch>
        </p:blipFill>
        <p:spPr bwMode="auto">
          <a:xfrm>
            <a:off x="1905000" y="76201"/>
            <a:ext cx="5527908" cy="4495799"/>
          </a:xfrm>
          <a:prstGeom prst="rect">
            <a:avLst/>
          </a:prstGeom>
          <a:noFill/>
          <a:ln w="9525">
            <a:solidFill>
              <a:srgbClr val="00517A"/>
            </a:solid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Europe in 6</a:t>
            </a:r>
            <a:r>
              <a:rPr lang="en-US" b="1" baseline="30000" dirty="0" smtClean="0">
                <a:effectLst>
                  <a:outerShdw blurRad="38100" dist="38100" dir="2700000" algn="tl">
                    <a:srgbClr val="000000">
                      <a:alpha val="43137"/>
                    </a:srgbClr>
                  </a:outerShdw>
                </a:effectLst>
              </a:rPr>
              <a:t>th</a:t>
            </a:r>
            <a:r>
              <a:rPr lang="en-US" b="1" dirty="0" smtClean="0">
                <a:effectLst>
                  <a:outerShdw blurRad="38100" dist="38100" dir="2700000" algn="tl">
                    <a:srgbClr val="000000">
                      <a:alpha val="43137"/>
                    </a:srgbClr>
                  </a:outerShdw>
                </a:effectLst>
              </a:rPr>
              <a:t> century</a:t>
            </a:r>
            <a:endParaRPr lang="en-US" b="1" dirty="0">
              <a:effectLst>
                <a:outerShdw blurRad="38100" dist="38100" dir="2700000" algn="tl">
                  <a:srgbClr val="000000">
                    <a:alpha val="43137"/>
                  </a:srgbClr>
                </a:outerShdw>
              </a:effectLst>
            </a:endParaRPr>
          </a:p>
        </p:txBody>
      </p:sp>
      <p:pic>
        <p:nvPicPr>
          <p:cNvPr id="4" name="Picture 8" descr="Peoples and Kingdoms of the Roman World c"/>
          <p:cNvPicPr>
            <a:picLocks noGrp="1" noChangeAspect="1" noChangeArrowheads="1"/>
          </p:cNvPicPr>
          <p:nvPr>
            <p:ph idx="1"/>
          </p:nvPr>
        </p:nvPicPr>
        <p:blipFill>
          <a:blip r:embed="rId2" cstate="print">
            <a:lum contrast="6000"/>
          </a:blip>
          <a:srcRect/>
          <a:stretch>
            <a:fillRect/>
          </a:stretch>
        </p:blipFill>
        <p:spPr bwMode="auto">
          <a:xfrm>
            <a:off x="1295400" y="1828800"/>
            <a:ext cx="6530613" cy="4525963"/>
          </a:xfrm>
          <a:prstGeom prst="rect">
            <a:avLst/>
          </a:prstGeom>
          <a:noFill/>
          <a:ln w="9525">
            <a:solidFill>
              <a:srgbClr val="006699"/>
            </a:solid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457200"/>
            <a:ext cx="8229600" cy="6172200"/>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Europe contact with Muslims during Crusades &amp; over trade routes will bring about new thought– People begin to question organized religion</a:t>
            </a:r>
          </a:p>
          <a:p>
            <a:r>
              <a:rPr lang="en-US" dirty="0" smtClean="0">
                <a:effectLst>
                  <a:outerShdw blurRad="38100" dist="38100" dir="2700000" algn="tl">
                    <a:srgbClr val="000000">
                      <a:alpha val="43137"/>
                    </a:srgbClr>
                  </a:outerShdw>
                </a:effectLst>
              </a:rPr>
              <a:t>Process of reasoning gave rise to </a:t>
            </a:r>
            <a:r>
              <a:rPr lang="en-US" b="1" dirty="0" smtClean="0">
                <a:effectLst>
                  <a:outerShdw blurRad="38100" dist="38100" dir="2700000" algn="tl">
                    <a:srgbClr val="000000">
                      <a:alpha val="43137"/>
                    </a:srgbClr>
                  </a:outerShdw>
                </a:effectLst>
              </a:rPr>
              <a:t>heresy r</a:t>
            </a:r>
            <a:r>
              <a:rPr lang="en-US" dirty="0" smtClean="0">
                <a:effectLst>
                  <a:outerShdw blurRad="38100" dist="38100" dir="2700000" algn="tl">
                    <a:srgbClr val="000000">
                      <a:alpha val="43137"/>
                    </a:srgbClr>
                  </a:outerShdw>
                </a:effectLst>
              </a:rPr>
              <a:t>eligious practices and beliefs that  do not conform to traditional church doctrine</a:t>
            </a:r>
          </a:p>
          <a:p>
            <a:pPr lvl="1"/>
            <a:r>
              <a:rPr lang="en-US" dirty="0" smtClean="0">
                <a:effectLst>
                  <a:outerShdw blurRad="38100" dist="38100" dir="2700000" algn="tl">
                    <a:srgbClr val="000000">
                      <a:alpha val="43137"/>
                    </a:srgbClr>
                  </a:outerShdw>
                </a:effectLst>
              </a:rPr>
              <a:t>Sometime what was considered heresies were older beliefs that did not adapt to more mainstream changes in religious thought</a:t>
            </a:r>
          </a:p>
          <a:p>
            <a:pPr lvl="1"/>
            <a:r>
              <a:rPr lang="en-US" dirty="0" smtClean="0">
                <a:effectLst>
                  <a:outerShdw blurRad="38100" dist="38100" dir="2700000" algn="tl">
                    <a:srgbClr val="000000">
                      <a:alpha val="43137"/>
                    </a:srgbClr>
                  </a:outerShdw>
                </a:effectLst>
              </a:rPr>
              <a:t>Many heretics wanted to return to the simpler ways of early Christianity.</a:t>
            </a:r>
          </a:p>
          <a:p>
            <a:pPr lvl="2"/>
            <a:r>
              <a:rPr lang="en-US" dirty="0" smtClean="0">
                <a:effectLst>
                  <a:outerShdw blurRad="38100" dist="38100" dir="2700000" algn="tl">
                    <a:srgbClr val="000000">
                      <a:alpha val="43137"/>
                    </a:srgbClr>
                  </a:outerShdw>
                </a:effectLst>
              </a:rPr>
              <a:t>Reject how worldly and wealthy the church had become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895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Art </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267200" cy="4525963"/>
          </a:xfrm>
          <a:effectLst>
            <a:outerShdw blurRad="50800" dist="50800" dir="5400000" algn="ctr" rotWithShape="0">
              <a:schemeClr val="bg1"/>
            </a:outerShdw>
          </a:effectLst>
        </p:spPr>
        <p:txBody>
          <a:bodyPr>
            <a:normAutofit fontScale="92500" lnSpcReduction="10000"/>
          </a:bodyPr>
          <a:lstStyle/>
          <a:p>
            <a:r>
              <a:rPr lang="en-US" dirty="0" smtClean="0">
                <a:effectLst>
                  <a:outerShdw blurRad="38100" dist="38100" dir="2700000" algn="tl">
                    <a:srgbClr val="000000">
                      <a:alpha val="43137"/>
                    </a:srgbClr>
                  </a:outerShdw>
                </a:effectLst>
              </a:rPr>
              <a:t>Christian art reflected popular outlook  and formal religious theology</a:t>
            </a:r>
          </a:p>
          <a:p>
            <a:pPr lvl="1"/>
            <a:r>
              <a:rPr lang="en-US" dirty="0" smtClean="0">
                <a:effectLst>
                  <a:outerShdw blurRad="38100" dist="38100" dir="2700000" algn="tl">
                    <a:srgbClr val="000000">
                      <a:alpha val="43137"/>
                    </a:srgbClr>
                  </a:outerShdw>
                </a:effectLst>
              </a:rPr>
              <a:t>Goal- serve the glory of God</a:t>
            </a:r>
          </a:p>
          <a:p>
            <a:pPr lvl="1"/>
            <a:r>
              <a:rPr lang="en-US" dirty="0" smtClean="0">
                <a:effectLst>
                  <a:outerShdw blurRad="38100" dist="38100" dir="2700000" algn="tl">
                    <a:srgbClr val="000000">
                      <a:alpha val="43137"/>
                    </a:srgbClr>
                  </a:outerShdw>
                </a:effectLst>
              </a:rPr>
              <a:t>Depicted saints</a:t>
            </a:r>
          </a:p>
          <a:p>
            <a:pPr lvl="1"/>
            <a:r>
              <a:rPr lang="en-US" dirty="0" smtClean="0">
                <a:effectLst>
                  <a:outerShdw blurRad="38100" dist="38100" dir="2700000" algn="tl">
                    <a:srgbClr val="000000">
                      <a:alpha val="43137"/>
                    </a:srgbClr>
                  </a:outerShdw>
                </a:effectLst>
              </a:rPr>
              <a:t>Medieval life used as backdrops</a:t>
            </a:r>
          </a:p>
          <a:p>
            <a:pPr lvl="1"/>
            <a:r>
              <a:rPr lang="en-US" dirty="0" smtClean="0">
                <a:effectLst>
                  <a:outerShdw blurRad="38100" dist="38100" dir="2700000" algn="tl">
                    <a:srgbClr val="000000">
                      <a:alpha val="43137"/>
                    </a:srgbClr>
                  </a:outerShdw>
                </a:effectLst>
              </a:rPr>
              <a:t>Stained glass in churches</a:t>
            </a:r>
            <a:endParaRPr lang="en-US" dirty="0">
              <a:effectLst>
                <a:outerShdw blurRad="38100" dist="38100" dir="2700000" algn="tl">
                  <a:srgbClr val="000000">
                    <a:alpha val="43137"/>
                  </a:srgbClr>
                </a:outerShdw>
              </a:effectLst>
            </a:endParaRPr>
          </a:p>
        </p:txBody>
      </p:sp>
      <p:pic>
        <p:nvPicPr>
          <p:cNvPr id="4" name="Picture 3" descr="Medieval art.jpg"/>
          <p:cNvPicPr>
            <a:picLocks noChangeAspect="1"/>
          </p:cNvPicPr>
          <p:nvPr/>
        </p:nvPicPr>
        <p:blipFill>
          <a:blip r:embed="rId2" cstate="print"/>
          <a:stretch>
            <a:fillRect/>
          </a:stretch>
        </p:blipFill>
        <p:spPr>
          <a:xfrm>
            <a:off x="5029200" y="609600"/>
            <a:ext cx="3810000" cy="5715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338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Architecture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524000"/>
            <a:ext cx="5029200" cy="47244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Combined Muslim design and Western engineering</a:t>
            </a:r>
          </a:p>
          <a:p>
            <a:r>
              <a:rPr lang="en-US" b="1" dirty="0" smtClean="0">
                <a:effectLst>
                  <a:outerShdw blurRad="38100" dist="38100" dir="2700000" algn="tl">
                    <a:srgbClr val="000000">
                      <a:alpha val="43137"/>
                    </a:srgbClr>
                  </a:outerShdw>
                </a:effectLst>
              </a:rPr>
              <a:t>Romanesque</a:t>
            </a:r>
          </a:p>
          <a:p>
            <a:pPr lvl="1"/>
            <a:r>
              <a:rPr lang="en-US" dirty="0" smtClean="0">
                <a:effectLst>
                  <a:outerShdw blurRad="38100" dist="38100" dir="2700000" algn="tl">
                    <a:srgbClr val="000000">
                      <a:alpha val="43137"/>
                    </a:srgbClr>
                  </a:outerShdw>
                </a:effectLst>
              </a:rPr>
              <a:t>Rounded Arches</a:t>
            </a:r>
          </a:p>
          <a:p>
            <a:pPr lvl="1"/>
            <a:r>
              <a:rPr lang="en-US" dirty="0" smtClean="0">
                <a:effectLst>
                  <a:outerShdw blurRad="38100" dist="38100" dir="2700000" algn="tl">
                    <a:srgbClr val="000000">
                      <a:alpha val="43137"/>
                    </a:srgbClr>
                  </a:outerShdw>
                </a:effectLst>
              </a:rPr>
              <a:t>Barrel vaults</a:t>
            </a:r>
          </a:p>
          <a:p>
            <a:pPr lvl="1"/>
            <a:r>
              <a:rPr lang="en-US" dirty="0" smtClean="0">
                <a:effectLst>
                  <a:outerShdw blurRad="38100" dist="38100" dir="2700000" algn="tl">
                    <a:srgbClr val="000000">
                      <a:alpha val="43137"/>
                    </a:srgbClr>
                  </a:outerShdw>
                </a:effectLst>
              </a:rPr>
              <a:t>Thick walls</a:t>
            </a:r>
          </a:p>
          <a:p>
            <a:pPr lvl="1"/>
            <a:r>
              <a:rPr lang="en-US" dirty="0" smtClean="0">
                <a:effectLst>
                  <a:outerShdw blurRad="38100" dist="38100" dir="2700000" algn="tl">
                    <a:srgbClr val="000000">
                      <a:alpha val="43137"/>
                    </a:srgbClr>
                  </a:outerShdw>
                </a:effectLst>
              </a:rPr>
              <a:t>Darker, simplistic interiors</a:t>
            </a:r>
          </a:p>
          <a:p>
            <a:pPr lvl="1"/>
            <a:r>
              <a:rPr lang="en-US" dirty="0" smtClean="0">
                <a:effectLst>
                  <a:outerShdw blurRad="38100" dist="38100" dir="2700000" algn="tl">
                    <a:srgbClr val="000000">
                      <a:alpha val="43137"/>
                    </a:srgbClr>
                  </a:outerShdw>
                </a:effectLst>
              </a:rPr>
              <a:t>Small windows, usually at the top of the wall</a:t>
            </a:r>
          </a:p>
          <a:p>
            <a:endParaRPr lang="en-US" dirty="0" smtClean="0">
              <a:effectLst>
                <a:outerShdw blurRad="38100" dist="38100" dir="2700000" algn="tl">
                  <a:srgbClr val="000000">
                    <a:alpha val="43137"/>
                  </a:srgbClr>
                </a:outerShdw>
              </a:effectLst>
            </a:endParaRPr>
          </a:p>
          <a:p>
            <a:pPr lvl="2">
              <a:buNone/>
            </a:pPr>
            <a:endParaRPr lang="en-US" dirty="0">
              <a:effectLst>
                <a:outerShdw blurRad="38100" dist="38100" dir="2700000" algn="tl">
                  <a:srgbClr val="000000">
                    <a:alpha val="43137"/>
                  </a:srgbClr>
                </a:outerShdw>
              </a:effectLst>
            </a:endParaRPr>
          </a:p>
        </p:txBody>
      </p:sp>
      <p:pic>
        <p:nvPicPr>
          <p:cNvPr id="4" name="Picture 3" descr="romanesque.jpg"/>
          <p:cNvPicPr>
            <a:picLocks noChangeAspect="1"/>
          </p:cNvPicPr>
          <p:nvPr/>
        </p:nvPicPr>
        <p:blipFill>
          <a:blip r:embed="rId2" cstate="print"/>
          <a:stretch>
            <a:fillRect/>
          </a:stretch>
        </p:blipFill>
        <p:spPr>
          <a:xfrm>
            <a:off x="5105400" y="381000"/>
            <a:ext cx="3759200" cy="2819400"/>
          </a:xfrm>
          <a:prstGeom prst="rect">
            <a:avLst/>
          </a:prstGeom>
        </p:spPr>
      </p:pic>
      <p:pic>
        <p:nvPicPr>
          <p:cNvPr id="5" name="Picture 4" descr="NotreDameI- romanesque.jpg"/>
          <p:cNvPicPr>
            <a:picLocks noChangeAspect="1"/>
          </p:cNvPicPr>
          <p:nvPr/>
        </p:nvPicPr>
        <p:blipFill>
          <a:blip r:embed="rId3" cstate="print"/>
          <a:stretch>
            <a:fillRect/>
          </a:stretch>
        </p:blipFill>
        <p:spPr>
          <a:xfrm>
            <a:off x="5105400" y="3581400"/>
            <a:ext cx="3901440" cy="3121152"/>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685800"/>
            <a:ext cx="3962400" cy="5440363"/>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Gothic</a:t>
            </a:r>
          </a:p>
          <a:p>
            <a:pPr lvl="1"/>
            <a:r>
              <a:rPr lang="en-US" dirty="0" smtClean="0">
                <a:effectLst>
                  <a:outerShdw blurRad="38100" dist="38100" dir="2700000" algn="tl">
                    <a:srgbClr val="000000">
                      <a:alpha val="43137"/>
                    </a:srgbClr>
                  </a:outerShdw>
                </a:effectLst>
              </a:rPr>
              <a:t>Design to bring people closer to God</a:t>
            </a:r>
          </a:p>
          <a:p>
            <a:pPr lvl="1"/>
            <a:r>
              <a:rPr lang="en-US" dirty="0" smtClean="0">
                <a:effectLst>
                  <a:outerShdw blurRad="38100" dist="38100" dir="2700000" algn="tl">
                    <a:srgbClr val="000000">
                      <a:alpha val="43137"/>
                    </a:srgbClr>
                  </a:outerShdw>
                </a:effectLst>
              </a:rPr>
              <a:t>Soaring spires</a:t>
            </a:r>
          </a:p>
          <a:p>
            <a:pPr lvl="1"/>
            <a:r>
              <a:rPr lang="en-US" b="1" dirty="0" smtClean="0">
                <a:effectLst>
                  <a:outerShdw blurRad="38100" dist="38100" dir="2700000" algn="tl">
                    <a:srgbClr val="000000">
                      <a:alpha val="43137"/>
                    </a:srgbClr>
                  </a:outerShdw>
                </a:effectLst>
              </a:rPr>
              <a:t>Flying buttress</a:t>
            </a:r>
          </a:p>
          <a:p>
            <a:pPr lvl="2"/>
            <a:r>
              <a:rPr lang="en-US" dirty="0" smtClean="0">
                <a:effectLst>
                  <a:outerShdw blurRad="38100" dist="38100" dir="2700000" algn="tl">
                    <a:srgbClr val="000000">
                      <a:alpha val="43137"/>
                    </a:srgbClr>
                  </a:outerShdw>
                </a:effectLst>
              </a:rPr>
              <a:t>Support for tall arch windows and vaulted ceilings</a:t>
            </a:r>
          </a:p>
          <a:p>
            <a:pPr lvl="2"/>
            <a:endParaRPr lang="en-US" dirty="0" smtClean="0">
              <a:effectLst>
                <a:outerShdw blurRad="38100" dist="38100" dir="2700000" algn="tl">
                  <a:srgbClr val="000000">
                    <a:alpha val="43137"/>
                  </a:srgbClr>
                </a:outerShdw>
              </a:effectLst>
            </a:endParaRPr>
          </a:p>
          <a:p>
            <a:pPr lvl="1"/>
            <a:endParaRPr lang="en-US" dirty="0" smtClean="0">
              <a:effectLst>
                <a:outerShdw blurRad="38100" dist="38100" dir="2700000" algn="tl">
                  <a:srgbClr val="000000">
                    <a:alpha val="43137"/>
                  </a:srgbClr>
                </a:outerShdw>
              </a:effectLst>
            </a:endParaRPr>
          </a:p>
          <a:p>
            <a:pPr lvl="1"/>
            <a:endParaRPr lang="en-US" dirty="0"/>
          </a:p>
        </p:txBody>
      </p:sp>
      <p:pic>
        <p:nvPicPr>
          <p:cNvPr id="5" name="Picture 4" descr="gothic.jpg"/>
          <p:cNvPicPr>
            <a:picLocks noChangeAspect="1"/>
          </p:cNvPicPr>
          <p:nvPr/>
        </p:nvPicPr>
        <p:blipFill>
          <a:blip r:embed="rId2" cstate="print"/>
          <a:stretch>
            <a:fillRect/>
          </a:stretch>
        </p:blipFill>
        <p:spPr>
          <a:xfrm>
            <a:off x="4648200" y="152400"/>
            <a:ext cx="2971800" cy="3184072"/>
          </a:xfrm>
          <a:prstGeom prst="rect">
            <a:avLst/>
          </a:prstGeom>
        </p:spPr>
      </p:pic>
      <p:pic>
        <p:nvPicPr>
          <p:cNvPr id="6" name="Picture 5" descr="flying buttress 2.jpg"/>
          <p:cNvPicPr>
            <a:picLocks noChangeAspect="1"/>
          </p:cNvPicPr>
          <p:nvPr/>
        </p:nvPicPr>
        <p:blipFill>
          <a:blip r:embed="rId3" cstate="print"/>
          <a:stretch>
            <a:fillRect/>
          </a:stretch>
        </p:blipFill>
        <p:spPr>
          <a:xfrm>
            <a:off x="6562725" y="3505200"/>
            <a:ext cx="2352675" cy="3136900"/>
          </a:xfrm>
          <a:prstGeom prst="rect">
            <a:avLst/>
          </a:prstGeom>
        </p:spPr>
      </p:pic>
      <p:pic>
        <p:nvPicPr>
          <p:cNvPr id="7" name="Picture 6" descr="Flying_Buttresses.gif"/>
          <p:cNvPicPr>
            <a:picLocks noChangeAspect="1"/>
          </p:cNvPicPr>
          <p:nvPr/>
        </p:nvPicPr>
        <p:blipFill>
          <a:blip r:embed="rId4" cstate="print"/>
          <a:stretch>
            <a:fillRect/>
          </a:stretch>
        </p:blipFill>
        <p:spPr>
          <a:xfrm>
            <a:off x="4150947" y="3581400"/>
            <a:ext cx="1868853" cy="30384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Literature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50292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Mostly Latin</a:t>
            </a:r>
          </a:p>
          <a:p>
            <a:r>
              <a:rPr lang="en-US" dirty="0" smtClean="0">
                <a:effectLst>
                  <a:outerShdw blurRad="38100" dist="38100" dir="2700000" algn="tl">
                    <a:srgbClr val="000000">
                      <a:alpha val="43137"/>
                    </a:srgbClr>
                  </a:outerShdw>
                </a:effectLst>
              </a:rPr>
              <a:t>Oral sagas and adventure stories</a:t>
            </a:r>
          </a:p>
          <a:p>
            <a:r>
              <a:rPr lang="en-US" dirty="0" smtClean="0">
                <a:effectLst>
                  <a:outerShdw blurRad="38100" dist="38100" dir="2700000" algn="tl">
                    <a:srgbClr val="000000">
                      <a:alpha val="43137"/>
                    </a:srgbClr>
                  </a:outerShdw>
                </a:effectLst>
              </a:rPr>
              <a:t>Show conflict</a:t>
            </a:r>
          </a:p>
          <a:p>
            <a:pPr lvl="1"/>
            <a:r>
              <a:rPr lang="en-US" dirty="0" smtClean="0">
                <a:effectLst>
                  <a:outerShdw blurRad="38100" dist="38100" dir="2700000" algn="tl">
                    <a:srgbClr val="000000">
                      <a:alpha val="43137"/>
                    </a:srgbClr>
                  </a:outerShdw>
                </a:effectLst>
              </a:rPr>
              <a:t>Christian values vs. richness/coarseness of life</a:t>
            </a:r>
          </a:p>
          <a:p>
            <a:r>
              <a:rPr lang="en-US" dirty="0" smtClean="0">
                <a:effectLst>
                  <a:outerShdw blurRad="38100" dist="38100" dir="2700000" algn="tl">
                    <a:srgbClr val="000000">
                      <a:alpha val="43137"/>
                    </a:srgbClr>
                  </a:outerShdw>
                </a:effectLst>
              </a:rPr>
              <a:t>Love became the first new value pursued</a:t>
            </a:r>
            <a:endParaRPr lang="en-US" dirty="0">
              <a:effectLst>
                <a:outerShdw blurRad="38100" dist="38100" dir="2700000" algn="tl">
                  <a:srgbClr val="000000">
                    <a:alpha val="43137"/>
                  </a:srgbClr>
                </a:outerShdw>
              </a:effectLst>
            </a:endParaRPr>
          </a:p>
        </p:txBody>
      </p:sp>
      <p:pic>
        <p:nvPicPr>
          <p:cNvPr id="4" name="Picture 3" descr="canterbury-tales.jpg"/>
          <p:cNvPicPr>
            <a:picLocks noChangeAspect="1"/>
          </p:cNvPicPr>
          <p:nvPr/>
        </p:nvPicPr>
        <p:blipFill>
          <a:blip r:embed="rId2" cstate="print"/>
          <a:stretch>
            <a:fillRect/>
          </a:stretch>
        </p:blipFill>
        <p:spPr>
          <a:xfrm>
            <a:off x="5334000" y="1371600"/>
            <a:ext cx="3565242" cy="50292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Dante Alighieri</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Author of </a:t>
            </a:r>
            <a:r>
              <a:rPr lang="en-US" b="1" dirty="0" smtClean="0">
                <a:effectLst>
                  <a:outerShdw blurRad="38100" dist="38100" dir="2700000" algn="tl">
                    <a:srgbClr val="000000">
                      <a:alpha val="43137"/>
                    </a:srgbClr>
                  </a:outerShdw>
                </a:effectLst>
              </a:rPr>
              <a:t>Divine Comedy</a:t>
            </a:r>
            <a:endParaRPr lang="en-US" b="1" dirty="0">
              <a:effectLst>
                <a:outerShdw blurRad="38100" dist="38100" dir="2700000" algn="tl">
                  <a:srgbClr val="000000">
                    <a:alpha val="43137"/>
                  </a:srgbClr>
                </a:outerShdw>
              </a:effectLst>
            </a:endParaRPr>
          </a:p>
        </p:txBody>
      </p:sp>
      <p:pic>
        <p:nvPicPr>
          <p:cNvPr id="4" name="Picture 3" descr="Dante_Alighieri.jpg"/>
          <p:cNvPicPr>
            <a:picLocks noChangeAspect="1"/>
          </p:cNvPicPr>
          <p:nvPr/>
        </p:nvPicPr>
        <p:blipFill>
          <a:blip r:embed="rId2" cstate="print"/>
          <a:stretch>
            <a:fillRect/>
          </a:stretch>
        </p:blipFill>
        <p:spPr>
          <a:xfrm>
            <a:off x="2971800" y="2286000"/>
            <a:ext cx="3581400" cy="440336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Chaucer</a:t>
            </a:r>
            <a:endParaRPr lang="en-US" dirty="0"/>
          </a:p>
        </p:txBody>
      </p:sp>
      <p:pic>
        <p:nvPicPr>
          <p:cNvPr id="4" name="Content Placeholder 3" descr="Cassell_Chaucer_1902_Wikisource.jpg"/>
          <p:cNvPicPr>
            <a:picLocks noGrp="1" noChangeAspect="1"/>
          </p:cNvPicPr>
          <p:nvPr>
            <p:ph idx="1"/>
          </p:nvPr>
        </p:nvPicPr>
        <p:blipFill>
          <a:blip r:embed="rId2" cstate="print"/>
          <a:stretch>
            <a:fillRect/>
          </a:stretch>
        </p:blipFill>
        <p:spPr>
          <a:xfrm>
            <a:off x="5334000" y="1295400"/>
            <a:ext cx="3396996" cy="4169664"/>
          </a:xfrm>
          <a:prstGeom prst="rect">
            <a:avLst/>
          </a:prstGeom>
        </p:spPr>
      </p:pic>
      <p:sp>
        <p:nvSpPr>
          <p:cNvPr id="5" name="Rectangle 4"/>
          <p:cNvSpPr/>
          <p:nvPr/>
        </p:nvSpPr>
        <p:spPr>
          <a:xfrm>
            <a:off x="228600" y="1524000"/>
            <a:ext cx="5029200" cy="1384995"/>
          </a:xfrm>
          <a:prstGeom prst="rect">
            <a:avLst/>
          </a:prstGeom>
          <a:effectLst>
            <a:outerShdw blurRad="50800" dist="50800" dir="5400000" algn="ctr" rotWithShape="0">
              <a:schemeClr val="bg1"/>
            </a:outerShdw>
          </a:effectLst>
        </p:spPr>
        <p:txBody>
          <a:bodyPr wrap="square">
            <a:spAutoFit/>
          </a:bodyPr>
          <a:lstStyle/>
          <a:p>
            <a:pPr>
              <a:buFont typeface="Arial" pitchFamily="34" charset="0"/>
              <a:buChar char="•"/>
            </a:pPr>
            <a:r>
              <a:rPr lang="en-US" sz="2800" dirty="0" smtClean="0">
                <a:effectLst>
                  <a:outerShdw blurRad="38100" dist="38100" dir="2700000" algn="tl">
                    <a:srgbClr val="000000">
                      <a:alpha val="43137"/>
                    </a:srgbClr>
                  </a:outerShdw>
                </a:effectLst>
              </a:rPr>
              <a:t>Author of the </a:t>
            </a:r>
            <a:r>
              <a:rPr lang="en-US" sz="2800" b="1" dirty="0" smtClean="0">
                <a:effectLst>
                  <a:outerShdw blurRad="38100" dist="38100" dir="2700000" algn="tl">
                    <a:srgbClr val="000000">
                      <a:alpha val="43137"/>
                    </a:srgbClr>
                  </a:outerShdw>
                </a:effectLst>
              </a:rPr>
              <a:t>Canterbury Tales</a:t>
            </a:r>
          </a:p>
          <a:p>
            <a:pPr lvl="1">
              <a:buFont typeface="Arial" pitchFamily="34" charset="0"/>
              <a:buChar char="•"/>
            </a:pPr>
            <a:r>
              <a:rPr lang="en-US" sz="2800" dirty="0" smtClean="0">
                <a:effectLst>
                  <a:outerShdw blurRad="38100" dist="38100" dir="2700000" algn="tl">
                    <a:srgbClr val="000000">
                      <a:alpha val="43137"/>
                    </a:srgbClr>
                  </a:outerShdw>
                </a:effectLst>
              </a:rPr>
              <a:t>Naughty stories that poke fun at institutions</a:t>
            </a:r>
            <a:endParaRPr lang="en-US" sz="2800" dirty="0">
              <a:effectLst>
                <a:outerShdw blurRad="38100" dist="38100" dir="2700000" algn="tl">
                  <a:srgbClr val="000000">
                    <a:alpha val="43137"/>
                  </a:srgbClr>
                </a:outerShdw>
              </a:effectLst>
            </a:endParaRPr>
          </a:p>
        </p:txBody>
      </p:sp>
      <p:pic>
        <p:nvPicPr>
          <p:cNvPr id="6" name="Picture 5" descr="uk_pilgrims_canterbury tales.jpg"/>
          <p:cNvPicPr>
            <a:picLocks noChangeAspect="1"/>
          </p:cNvPicPr>
          <p:nvPr/>
        </p:nvPicPr>
        <p:blipFill>
          <a:blip r:embed="rId3" cstate="print"/>
          <a:stretch>
            <a:fillRect/>
          </a:stretch>
        </p:blipFill>
        <p:spPr>
          <a:xfrm>
            <a:off x="533400" y="3023993"/>
            <a:ext cx="4495800" cy="3677303"/>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England Monarchs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495800" cy="4800599"/>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Alfred the Great</a:t>
            </a:r>
          </a:p>
          <a:p>
            <a:pPr lvl="1"/>
            <a:r>
              <a:rPr lang="en-US" dirty="0" smtClean="0">
                <a:effectLst>
                  <a:outerShdw blurRad="38100" dist="38100" dir="2700000" algn="tl">
                    <a:srgbClr val="000000">
                      <a:alpha val="43137"/>
                    </a:srgbClr>
                  </a:outerShdw>
                </a:effectLst>
              </a:rPr>
              <a:t>United the Anglo and Saxons to form England</a:t>
            </a:r>
          </a:p>
          <a:p>
            <a:pPr lvl="1"/>
            <a:r>
              <a:rPr lang="en-US" dirty="0" smtClean="0">
                <a:effectLst>
                  <a:outerShdw blurRad="38100" dist="38100" dir="2700000" algn="tl">
                    <a:srgbClr val="000000">
                      <a:alpha val="43137"/>
                    </a:srgbClr>
                  </a:outerShdw>
                </a:effectLst>
              </a:rPr>
              <a:t>Had scholars write the </a:t>
            </a:r>
            <a:r>
              <a:rPr lang="en-US" b="1" dirty="0" smtClean="0">
                <a:effectLst>
                  <a:outerShdw blurRad="38100" dist="38100" dir="2700000" algn="tl">
                    <a:srgbClr val="000000">
                      <a:alpha val="43137"/>
                    </a:srgbClr>
                  </a:outerShdw>
                </a:effectLst>
              </a:rPr>
              <a:t>Anglo-Saxon Chronicles</a:t>
            </a:r>
          </a:p>
          <a:p>
            <a:pPr lvl="2"/>
            <a:r>
              <a:rPr lang="en-US" dirty="0" smtClean="0">
                <a:effectLst>
                  <a:outerShdw blurRad="38100" dist="38100" dir="2700000" algn="tl">
                    <a:srgbClr val="000000">
                      <a:alpha val="43137"/>
                    </a:srgbClr>
                  </a:outerShdw>
                </a:effectLst>
              </a:rPr>
              <a:t>History of England</a:t>
            </a:r>
          </a:p>
          <a:p>
            <a:endParaRPr lang="en-US" dirty="0" smtClean="0">
              <a:effectLst>
                <a:outerShdw blurRad="38100" dist="38100" dir="2700000" algn="tl">
                  <a:srgbClr val="000000">
                    <a:alpha val="43137"/>
                  </a:srgbClr>
                </a:outerShdw>
              </a:effectLst>
            </a:endParaRPr>
          </a:p>
          <a:p>
            <a:endParaRPr lang="en-US" dirty="0" smtClean="0">
              <a:effectLst>
                <a:outerShdw blurRad="38100" dist="38100" dir="2700000" algn="tl">
                  <a:srgbClr val="000000">
                    <a:alpha val="43137"/>
                  </a:srgbClr>
                </a:outerShdw>
              </a:effectLst>
            </a:endParaRPr>
          </a:p>
          <a:p>
            <a:pPr>
              <a:buNone/>
            </a:pPr>
            <a:endParaRPr lang="en-US" dirty="0">
              <a:effectLst>
                <a:outerShdw blurRad="38100" dist="38100" dir="2700000" algn="tl">
                  <a:srgbClr val="000000">
                    <a:alpha val="43137"/>
                  </a:srgbClr>
                </a:outerShdw>
              </a:effectLst>
            </a:endParaRPr>
          </a:p>
        </p:txBody>
      </p:sp>
      <p:pic>
        <p:nvPicPr>
          <p:cNvPr id="5" name="Picture 4" descr="200px-Alfred_the_Great.jpg"/>
          <p:cNvPicPr>
            <a:picLocks noChangeAspect="1"/>
          </p:cNvPicPr>
          <p:nvPr/>
        </p:nvPicPr>
        <p:blipFill>
          <a:blip r:embed="rId2" cstate="print"/>
          <a:stretch>
            <a:fillRect/>
          </a:stretch>
        </p:blipFill>
        <p:spPr>
          <a:xfrm>
            <a:off x="5562600" y="957072"/>
            <a:ext cx="3352800" cy="5900928"/>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0" y="2057400"/>
            <a:ext cx="4724400" cy="1143000"/>
          </a:xfrm>
          <a:effectLst>
            <a:outerShdw blurRad="50800" dist="50800" dir="5400000" algn="ctr" rotWithShape="0">
              <a:schemeClr val="bg1"/>
            </a:outerShdw>
          </a:effectLst>
        </p:spPr>
        <p:txBody>
          <a:bodyPr>
            <a:normAutofit fontScale="90000"/>
          </a:bodyPr>
          <a:lstStyle/>
          <a:p>
            <a:r>
              <a:rPr lang="en-US" dirty="0" smtClean="0">
                <a:effectLst>
                  <a:outerShdw blurRad="38100" dist="38100" dir="2700000" algn="tl">
                    <a:srgbClr val="000000">
                      <a:alpha val="43137"/>
                    </a:srgbClr>
                  </a:outerShdw>
                </a:effectLst>
              </a:rPr>
              <a:t>William the Conqueror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495800" y="3810000"/>
            <a:ext cx="4495800" cy="16764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 </a:t>
            </a:r>
            <a:r>
              <a:rPr lang="en-US" dirty="0" smtClean="0"/>
              <a:t>Raised in France</a:t>
            </a:r>
          </a:p>
          <a:p>
            <a:pPr lvl="1"/>
            <a:r>
              <a:rPr lang="en-US" dirty="0" smtClean="0"/>
              <a:t>Will inherit the throne but challenged</a:t>
            </a:r>
          </a:p>
          <a:p>
            <a:endParaRPr lang="en-US" dirty="0"/>
          </a:p>
        </p:txBody>
      </p:sp>
      <p:pic>
        <p:nvPicPr>
          <p:cNvPr id="4" name="Picture 3" descr="William%20the%20Conqueror.gif"/>
          <p:cNvPicPr>
            <a:picLocks noChangeAspect="1"/>
          </p:cNvPicPr>
          <p:nvPr/>
        </p:nvPicPr>
        <p:blipFill>
          <a:blip r:embed="rId2" cstate="print"/>
          <a:stretch>
            <a:fillRect/>
          </a:stretch>
        </p:blipFill>
        <p:spPr>
          <a:xfrm>
            <a:off x="381000" y="381000"/>
            <a:ext cx="3922140" cy="6003276"/>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81000" y="4876800"/>
            <a:ext cx="8229600" cy="1676400"/>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Wins throne in the </a:t>
            </a:r>
            <a:r>
              <a:rPr lang="en-US" b="1" dirty="0" smtClean="0">
                <a:effectLst>
                  <a:outerShdw blurRad="38100" dist="38100" dir="2700000" algn="tl">
                    <a:srgbClr val="000000">
                      <a:alpha val="43137"/>
                    </a:srgbClr>
                  </a:outerShdw>
                </a:effectLst>
              </a:rPr>
              <a:t>Battle of Hastings </a:t>
            </a:r>
            <a:r>
              <a:rPr lang="en-US" dirty="0" smtClean="0">
                <a:effectLst>
                  <a:outerShdw blurRad="38100" dist="38100" dir="2700000" algn="tl">
                    <a:srgbClr val="000000">
                      <a:alpha val="43137"/>
                    </a:srgbClr>
                  </a:outerShdw>
                </a:effectLst>
              </a:rPr>
              <a:t>1066 </a:t>
            </a:r>
          </a:p>
          <a:p>
            <a:pPr lvl="1"/>
            <a:r>
              <a:rPr lang="en-US" dirty="0" smtClean="0">
                <a:effectLst>
                  <a:outerShdw blurRad="38100" dist="38100" dir="2700000" algn="tl">
                    <a:srgbClr val="000000">
                      <a:alpha val="43137"/>
                    </a:srgbClr>
                  </a:outerShdw>
                </a:effectLst>
              </a:rPr>
              <a:t>Unpopular – gave land to French nobles who helped him win battle.</a:t>
            </a:r>
          </a:p>
          <a:p>
            <a:endParaRPr lang="en-US" dirty="0"/>
          </a:p>
        </p:txBody>
      </p:sp>
      <p:pic>
        <p:nvPicPr>
          <p:cNvPr id="6" name="Picture 5" descr="bayeux_tapestry-battle of hastings.jpg"/>
          <p:cNvPicPr>
            <a:picLocks noChangeAspect="1"/>
          </p:cNvPicPr>
          <p:nvPr/>
        </p:nvPicPr>
        <p:blipFill>
          <a:blip r:embed="rId2" cstate="print"/>
          <a:stretch>
            <a:fillRect/>
          </a:stretch>
        </p:blipFill>
        <p:spPr>
          <a:xfrm>
            <a:off x="304800" y="152400"/>
            <a:ext cx="8515350" cy="453635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4638"/>
            <a:ext cx="52578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Mayors of the Palace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676400"/>
            <a:ext cx="44958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By 700 AD power went from kings to government officials known as </a:t>
            </a:r>
            <a:r>
              <a:rPr lang="en-US" b="1" dirty="0" smtClean="0">
                <a:effectLst>
                  <a:outerShdw blurRad="38100" dist="38100" dir="2700000" algn="tl">
                    <a:srgbClr val="000000">
                      <a:alpha val="43137"/>
                    </a:srgbClr>
                  </a:outerShdw>
                </a:effectLst>
              </a:rPr>
              <a:t>mayors of palace</a:t>
            </a:r>
            <a:endParaRPr lang="en-US" b="1" dirty="0">
              <a:effectLst>
                <a:outerShdw blurRad="38100" dist="38100" dir="2700000" algn="tl">
                  <a:srgbClr val="000000">
                    <a:alpha val="43137"/>
                  </a:srgbClr>
                </a:outerShdw>
              </a:effectLst>
            </a:endParaRPr>
          </a:p>
        </p:txBody>
      </p:sp>
      <p:pic>
        <p:nvPicPr>
          <p:cNvPr id="4" name="Picture 3" descr="mayor of palace.jpg"/>
          <p:cNvPicPr>
            <a:picLocks noChangeAspect="1"/>
          </p:cNvPicPr>
          <p:nvPr/>
        </p:nvPicPr>
        <p:blipFill>
          <a:blip r:embed="rId2" cstate="print"/>
          <a:stretch>
            <a:fillRect/>
          </a:stretch>
        </p:blipFill>
        <p:spPr>
          <a:xfrm>
            <a:off x="4877941" y="1371600"/>
            <a:ext cx="4113660" cy="50292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304800"/>
            <a:ext cx="8229600" cy="1371600"/>
          </a:xfrm>
          <a:effectLst>
            <a:outerShdw blurRad="50800" dist="50800" dir="5400000" algn="ctr" rotWithShape="0">
              <a:schemeClr val="bg1"/>
            </a:outerShdw>
          </a:effectLst>
        </p:spPr>
        <p:txBody>
          <a:bodyPr/>
          <a:lstStyle/>
          <a:p>
            <a:r>
              <a:rPr lang="en-US" sz="4000" b="1" dirty="0" smtClean="0">
                <a:effectLst>
                  <a:outerShdw blurRad="38100" dist="38100" dir="2700000" algn="tl">
                    <a:srgbClr val="000000">
                      <a:alpha val="43137"/>
                    </a:srgbClr>
                  </a:outerShdw>
                </a:effectLst>
              </a:rPr>
              <a:t>Domesday Book</a:t>
            </a:r>
          </a:p>
          <a:p>
            <a:pPr lvl="1"/>
            <a:r>
              <a:rPr lang="en-US" sz="3600" dirty="0" smtClean="0">
                <a:effectLst>
                  <a:outerShdw blurRad="38100" dist="38100" dir="2700000" algn="tl">
                    <a:srgbClr val="000000">
                      <a:alpha val="43137"/>
                    </a:srgbClr>
                  </a:outerShdw>
                </a:effectLst>
              </a:rPr>
              <a:t>Use as a census and for tax purpose</a:t>
            </a:r>
          </a:p>
          <a:p>
            <a:endParaRPr lang="en-US" dirty="0"/>
          </a:p>
        </p:txBody>
      </p:sp>
      <p:pic>
        <p:nvPicPr>
          <p:cNvPr id="5" name="Picture 4" descr="domesday-book.jpg"/>
          <p:cNvPicPr>
            <a:picLocks noChangeAspect="1"/>
          </p:cNvPicPr>
          <p:nvPr/>
        </p:nvPicPr>
        <p:blipFill>
          <a:blip r:embed="rId2" cstate="print"/>
          <a:stretch>
            <a:fillRect/>
          </a:stretch>
        </p:blipFill>
        <p:spPr>
          <a:xfrm>
            <a:off x="914400" y="2161718"/>
            <a:ext cx="7315200" cy="4286707"/>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Henry II</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t>Introduced the use of jury in English courts</a:t>
            </a:r>
            <a:endParaRPr lang="en-US" dirty="0"/>
          </a:p>
        </p:txBody>
      </p:sp>
      <p:pic>
        <p:nvPicPr>
          <p:cNvPr id="4" name="Picture 3" descr="Henry_II_of_England_w.jpg"/>
          <p:cNvPicPr>
            <a:picLocks noChangeAspect="1"/>
          </p:cNvPicPr>
          <p:nvPr/>
        </p:nvPicPr>
        <p:blipFill>
          <a:blip r:embed="rId2" cstate="print"/>
          <a:stretch>
            <a:fillRect/>
          </a:stretch>
        </p:blipFill>
        <p:spPr>
          <a:xfrm>
            <a:off x="2743200" y="2201926"/>
            <a:ext cx="3657600" cy="4559808"/>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King John</a:t>
            </a:r>
            <a:endParaRPr lang="en-US" dirty="0"/>
          </a:p>
        </p:txBody>
      </p:sp>
      <p:sp>
        <p:nvSpPr>
          <p:cNvPr id="4" name="Rectangle 3"/>
          <p:cNvSpPr/>
          <p:nvPr/>
        </p:nvSpPr>
        <p:spPr>
          <a:xfrm>
            <a:off x="838200" y="1447800"/>
            <a:ext cx="4648200" cy="3785652"/>
          </a:xfrm>
          <a:prstGeom prst="rect">
            <a:avLst/>
          </a:prstGeom>
          <a:effectLst>
            <a:outerShdw blurRad="50800" dist="50800" dir="5400000" algn="ctr" rotWithShape="0">
              <a:schemeClr val="bg1"/>
            </a:outerShdw>
          </a:effectLst>
        </p:spPr>
        <p:txBody>
          <a:bodyPr wrap="square">
            <a:spAutoFit/>
          </a:bodyPr>
          <a:lstStyle/>
          <a:p>
            <a:r>
              <a:rPr lang="en-US" sz="4000" dirty="0" smtClean="0">
                <a:effectLst>
                  <a:outerShdw blurRad="38100" dist="38100" dir="2700000" algn="tl">
                    <a:srgbClr val="000000">
                      <a:alpha val="43137"/>
                    </a:srgbClr>
                  </a:outerShdw>
                </a:effectLst>
              </a:rPr>
              <a:t>Unpopular  king</a:t>
            </a:r>
          </a:p>
          <a:p>
            <a:pPr lvl="1"/>
            <a:r>
              <a:rPr lang="en-US" sz="4000" dirty="0" smtClean="0">
                <a:effectLst>
                  <a:outerShdw blurRad="38100" dist="38100" dir="2700000" algn="tl">
                    <a:srgbClr val="000000">
                      <a:alpha val="43137"/>
                    </a:srgbClr>
                  </a:outerShdw>
                </a:effectLst>
              </a:rPr>
              <a:t>Cruel</a:t>
            </a:r>
          </a:p>
          <a:p>
            <a:pPr lvl="1"/>
            <a:r>
              <a:rPr lang="en-US" sz="4000" dirty="0" smtClean="0">
                <a:effectLst>
                  <a:outerShdw blurRad="38100" dist="38100" dir="2700000" algn="tl">
                    <a:srgbClr val="000000">
                      <a:alpha val="43137"/>
                    </a:srgbClr>
                  </a:outerShdw>
                </a:effectLst>
              </a:rPr>
              <a:t>Lost land English control in France</a:t>
            </a:r>
          </a:p>
          <a:p>
            <a:pPr lvl="1"/>
            <a:r>
              <a:rPr lang="en-US" sz="4000" dirty="0" smtClean="0">
                <a:effectLst>
                  <a:outerShdw blurRad="38100" dist="38100" dir="2700000" algn="tl">
                    <a:srgbClr val="000000">
                      <a:alpha val="43137"/>
                    </a:srgbClr>
                  </a:outerShdw>
                </a:effectLst>
              </a:rPr>
              <a:t>Punish enemies without trial</a:t>
            </a:r>
          </a:p>
        </p:txBody>
      </p:sp>
      <p:pic>
        <p:nvPicPr>
          <p:cNvPr id="5" name="Content Placeholder 4" descr="John_of_England.jpg"/>
          <p:cNvPicPr>
            <a:picLocks noGrp="1" noChangeAspect="1"/>
          </p:cNvPicPr>
          <p:nvPr>
            <p:ph idx="1"/>
          </p:nvPr>
        </p:nvPicPr>
        <p:blipFill>
          <a:blip r:embed="rId2" cstate="print"/>
          <a:stretch>
            <a:fillRect/>
          </a:stretch>
        </p:blipFill>
        <p:spPr>
          <a:xfrm>
            <a:off x="5105400" y="1447800"/>
            <a:ext cx="3657600" cy="4293108"/>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4114800" cy="1143000"/>
          </a:xfrm>
          <a:effectLst>
            <a:outerShdw blurRad="50800" dist="50800" dir="5400000" algn="ctr" rotWithShape="0">
              <a:schemeClr val="bg1"/>
            </a:outerShdw>
          </a:effectLst>
        </p:spPr>
        <p:txBody>
          <a:bodyPr/>
          <a:lstStyle/>
          <a:p>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6200" y="1066800"/>
            <a:ext cx="4953000" cy="56388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Forced to sign the </a:t>
            </a:r>
            <a:r>
              <a:rPr lang="en-US" b="1" dirty="0" smtClean="0">
                <a:effectLst>
                  <a:outerShdw blurRad="38100" dist="38100" dir="2700000" algn="tl">
                    <a:srgbClr val="000000">
                      <a:alpha val="43137"/>
                    </a:srgbClr>
                  </a:outerShdw>
                </a:effectLst>
              </a:rPr>
              <a:t>Magna</a:t>
            </a:r>
            <a:r>
              <a:rPr lang="en-US" dirty="0" smtClean="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Carta</a:t>
            </a:r>
          </a:p>
          <a:p>
            <a:pPr lvl="1"/>
            <a:r>
              <a:rPr lang="en-US" dirty="0" smtClean="0">
                <a:effectLst>
                  <a:outerShdw blurRad="38100" dist="38100" dir="2700000" algn="tl">
                    <a:srgbClr val="000000">
                      <a:alpha val="43137"/>
                    </a:srgbClr>
                  </a:outerShdw>
                </a:effectLst>
              </a:rPr>
              <a:t>One of the most important documents in history</a:t>
            </a:r>
          </a:p>
          <a:p>
            <a:pPr lvl="1"/>
            <a:r>
              <a:rPr lang="en-US" dirty="0" smtClean="0">
                <a:effectLst>
                  <a:outerShdw blurRad="38100" dist="38100" dir="2700000" algn="tl">
                    <a:srgbClr val="000000">
                      <a:alpha val="43137"/>
                    </a:srgbClr>
                  </a:outerShdw>
                </a:effectLst>
              </a:rPr>
              <a:t>Outlines the rights of commoners</a:t>
            </a:r>
          </a:p>
          <a:p>
            <a:pPr lvl="2"/>
            <a:r>
              <a:rPr lang="en-US" dirty="0" smtClean="0">
                <a:effectLst>
                  <a:outerShdw blurRad="38100" dist="38100" dir="2700000" algn="tl">
                    <a:srgbClr val="000000">
                      <a:alpha val="43137"/>
                    </a:srgbClr>
                  </a:outerShdw>
                </a:effectLst>
              </a:rPr>
              <a:t>Trial by jury</a:t>
            </a:r>
          </a:p>
          <a:p>
            <a:pPr lvl="2"/>
            <a:r>
              <a:rPr lang="en-US" dirty="0" smtClean="0">
                <a:effectLst>
                  <a:outerShdw blurRad="38100" dist="38100" dir="2700000" algn="tl">
                    <a:srgbClr val="000000">
                      <a:alpha val="43137"/>
                    </a:srgbClr>
                  </a:outerShdw>
                </a:effectLst>
              </a:rPr>
              <a:t>King under the law</a:t>
            </a:r>
          </a:p>
          <a:p>
            <a:pPr lvl="2"/>
            <a:r>
              <a:rPr lang="en-US" dirty="0" smtClean="0">
                <a:effectLst>
                  <a:outerShdw blurRad="38100" dist="38100" dir="2700000" algn="tl">
                    <a:srgbClr val="000000">
                      <a:alpha val="43137"/>
                    </a:srgbClr>
                  </a:outerShdw>
                </a:effectLst>
              </a:rPr>
              <a:t>No taxation without representation</a:t>
            </a:r>
          </a:p>
        </p:txBody>
      </p:sp>
      <p:pic>
        <p:nvPicPr>
          <p:cNvPr id="4" name="Picture 3" descr="king john and magna carta.bmp"/>
          <p:cNvPicPr>
            <a:picLocks noChangeAspect="1"/>
          </p:cNvPicPr>
          <p:nvPr/>
        </p:nvPicPr>
        <p:blipFill>
          <a:blip r:embed="rId2" cstate="print"/>
          <a:stretch>
            <a:fillRect/>
          </a:stretch>
        </p:blipFill>
        <p:spPr>
          <a:xfrm>
            <a:off x="4927092" y="457200"/>
            <a:ext cx="4140708" cy="59436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38100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Edward I</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2895600"/>
            <a:ext cx="82296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Created Parliament</a:t>
            </a:r>
          </a:p>
          <a:p>
            <a:pPr lvl="1"/>
            <a:r>
              <a:rPr lang="en-US" dirty="0" smtClean="0">
                <a:effectLst>
                  <a:outerShdw blurRad="38100" dist="38100" dir="2700000" algn="tl">
                    <a:srgbClr val="000000">
                      <a:alpha val="43137"/>
                    </a:srgbClr>
                  </a:outerShdw>
                </a:effectLst>
              </a:rPr>
              <a:t>Assembly of nobles</a:t>
            </a:r>
          </a:p>
          <a:p>
            <a:pPr lvl="1"/>
            <a:r>
              <a:rPr lang="en-US" dirty="0" smtClean="0">
                <a:effectLst>
                  <a:outerShdw blurRad="38100" dist="38100" dir="2700000" algn="tl">
                    <a:srgbClr val="000000">
                      <a:alpha val="43137"/>
                    </a:srgbClr>
                  </a:outerShdw>
                </a:effectLst>
              </a:rPr>
              <a:t>Represent views of different parts of England on lawmaking and taxation</a:t>
            </a:r>
          </a:p>
          <a:p>
            <a:r>
              <a:rPr lang="en-US" dirty="0" smtClean="0">
                <a:effectLst>
                  <a:outerShdw blurRad="38100" dist="38100" dir="2700000" algn="tl">
                    <a:srgbClr val="000000">
                      <a:alpha val="43137"/>
                    </a:srgbClr>
                  </a:outerShdw>
                </a:effectLst>
              </a:rPr>
              <a:t>Had decisions of the courts written down and used to establish common law</a:t>
            </a:r>
            <a:endParaRPr lang="en-US" dirty="0">
              <a:effectLst>
                <a:outerShdw blurRad="38100" dist="38100" dir="2700000" algn="tl">
                  <a:srgbClr val="000000">
                    <a:alpha val="43137"/>
                  </a:srgbClr>
                </a:outerShdw>
              </a:effectLst>
            </a:endParaRPr>
          </a:p>
        </p:txBody>
      </p:sp>
      <p:pic>
        <p:nvPicPr>
          <p:cNvPr id="4" name="Picture 3" descr="edwardi.jpg"/>
          <p:cNvPicPr>
            <a:picLocks noChangeAspect="1"/>
          </p:cNvPicPr>
          <p:nvPr/>
        </p:nvPicPr>
        <p:blipFill>
          <a:blip r:embed="rId2" cstate="print"/>
          <a:stretch>
            <a:fillRect/>
          </a:stretch>
        </p:blipFill>
        <p:spPr>
          <a:xfrm>
            <a:off x="4648200" y="199834"/>
            <a:ext cx="3200400" cy="3532442"/>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French Monarchs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828800"/>
            <a:ext cx="4953000" cy="39624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Hugh Capet</a:t>
            </a:r>
          </a:p>
          <a:p>
            <a:pPr lvl="1"/>
            <a:r>
              <a:rPr lang="en-US" dirty="0" smtClean="0">
                <a:effectLst>
                  <a:outerShdw blurRad="38100" dist="38100" dir="2700000" algn="tl">
                    <a:srgbClr val="000000">
                      <a:alpha val="43137"/>
                    </a:srgbClr>
                  </a:outerShdw>
                </a:effectLst>
              </a:rPr>
              <a:t>Established the principle of eldest son inheriting the throne.</a:t>
            </a:r>
          </a:p>
          <a:p>
            <a:pPr lvl="1"/>
            <a:r>
              <a:rPr lang="en-US" dirty="0" smtClean="0">
                <a:effectLst>
                  <a:outerShdw blurRad="38100" dist="38100" dir="2700000" algn="tl">
                    <a:srgbClr val="000000">
                      <a:alpha val="43137"/>
                    </a:srgbClr>
                  </a:outerShdw>
                </a:effectLst>
              </a:rPr>
              <a:t>Make it easier to keep power because of not dividing kingdom among all sons</a:t>
            </a:r>
          </a:p>
        </p:txBody>
      </p:sp>
      <p:pic>
        <p:nvPicPr>
          <p:cNvPr id="4" name="Picture 3" descr="Hugh_Capet_of_France_by_Steuben_Charles_de_baron.jpg"/>
          <p:cNvPicPr>
            <a:picLocks noChangeAspect="1"/>
          </p:cNvPicPr>
          <p:nvPr/>
        </p:nvPicPr>
        <p:blipFill>
          <a:blip r:embed="rId2" cstate="print"/>
          <a:stretch>
            <a:fillRect/>
          </a:stretch>
        </p:blipFill>
        <p:spPr>
          <a:xfrm>
            <a:off x="5181600" y="1447800"/>
            <a:ext cx="3783521" cy="4685474"/>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28600" y="1219200"/>
            <a:ext cx="4191000" cy="51054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Philip IV</a:t>
            </a:r>
          </a:p>
          <a:p>
            <a:pPr lvl="1"/>
            <a:r>
              <a:rPr lang="en-US" dirty="0" smtClean="0">
                <a:effectLst>
                  <a:outerShdw blurRad="38100" dist="38100" dir="2700000" algn="tl">
                    <a:srgbClr val="000000">
                      <a:alpha val="43137"/>
                    </a:srgbClr>
                  </a:outerShdw>
                </a:effectLst>
              </a:rPr>
              <a:t>Established the </a:t>
            </a:r>
            <a:r>
              <a:rPr lang="en-US" b="1" dirty="0" smtClean="0">
                <a:effectLst>
                  <a:outerShdw blurRad="38100" dist="38100" dir="2700000" algn="tl">
                    <a:srgbClr val="000000">
                      <a:alpha val="43137"/>
                    </a:srgbClr>
                  </a:outerShdw>
                </a:effectLst>
              </a:rPr>
              <a:t>Estate General</a:t>
            </a:r>
          </a:p>
          <a:p>
            <a:pPr lvl="1"/>
            <a:r>
              <a:rPr lang="en-US" dirty="0" smtClean="0">
                <a:effectLst>
                  <a:outerShdw blurRad="38100" dist="38100" dir="2700000" algn="tl">
                    <a:srgbClr val="000000">
                      <a:alpha val="43137"/>
                    </a:srgbClr>
                  </a:outerShdw>
                </a:effectLst>
              </a:rPr>
              <a:t>Legislative body</a:t>
            </a:r>
          </a:p>
          <a:p>
            <a:pPr lvl="2"/>
            <a:r>
              <a:rPr lang="en-US" dirty="0" smtClean="0">
                <a:effectLst>
                  <a:outerShdw blurRad="38100" dist="38100" dir="2700000" algn="tl">
                    <a:srgbClr val="000000">
                      <a:alpha val="43137"/>
                    </a:srgbClr>
                  </a:outerShdw>
                </a:effectLst>
              </a:rPr>
              <a:t>Under the firm control of the French kings</a:t>
            </a:r>
          </a:p>
          <a:p>
            <a:endParaRPr lang="en-US" dirty="0"/>
          </a:p>
        </p:txBody>
      </p:sp>
      <p:pic>
        <p:nvPicPr>
          <p:cNvPr id="4" name="Picture 3" descr="Philippe_IV_Le_Bel.jpg"/>
          <p:cNvPicPr>
            <a:picLocks noChangeAspect="1"/>
          </p:cNvPicPr>
          <p:nvPr/>
        </p:nvPicPr>
        <p:blipFill>
          <a:blip r:embed="rId2" cstate="print"/>
          <a:stretch>
            <a:fillRect/>
          </a:stretch>
        </p:blipFill>
        <p:spPr>
          <a:xfrm>
            <a:off x="4572000" y="1219200"/>
            <a:ext cx="4155572" cy="44196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Holy Roman Empire Monarchs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295400"/>
            <a:ext cx="5105400" cy="52578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Otto I</a:t>
            </a:r>
          </a:p>
          <a:p>
            <a:pPr lvl="1"/>
            <a:r>
              <a:rPr lang="en-US" dirty="0" smtClean="0">
                <a:effectLst>
                  <a:outerShdw blurRad="38100" dist="38100" dir="2700000" algn="tl">
                    <a:srgbClr val="000000">
                      <a:alpha val="43137"/>
                    </a:srgbClr>
                  </a:outerShdw>
                </a:effectLst>
              </a:rPr>
              <a:t>Tries to restore Charlemagne empire</a:t>
            </a:r>
          </a:p>
          <a:p>
            <a:pPr lvl="1"/>
            <a:r>
              <a:rPr lang="en-US" dirty="0" smtClean="0">
                <a:effectLst>
                  <a:outerShdw blurRad="38100" dist="38100" dir="2700000" algn="tl">
                    <a:srgbClr val="000000">
                      <a:alpha val="43137"/>
                    </a:srgbClr>
                  </a:outerShdw>
                </a:effectLst>
              </a:rPr>
              <a:t>Crown the Holy Roman Emperor for helping the Pope against Roman Nobles</a:t>
            </a:r>
          </a:p>
          <a:p>
            <a:pPr lvl="1"/>
            <a:r>
              <a:rPr lang="en-US" dirty="0" smtClean="0">
                <a:effectLst>
                  <a:outerShdw blurRad="38100" dist="38100" dir="2700000" algn="tl">
                    <a:srgbClr val="000000">
                      <a:alpha val="43137"/>
                    </a:srgbClr>
                  </a:outerShdw>
                </a:effectLst>
              </a:rPr>
              <a:t>Disputes between Church and Otto I &amp; successors </a:t>
            </a:r>
          </a:p>
          <a:p>
            <a:pPr lvl="2"/>
            <a:r>
              <a:rPr lang="en-US" dirty="0" smtClean="0">
                <a:effectLst>
                  <a:outerShdw blurRad="38100" dist="38100" dir="2700000" algn="tl">
                    <a:srgbClr val="000000">
                      <a:alpha val="43137"/>
                    </a:srgbClr>
                  </a:outerShdw>
                </a:effectLst>
              </a:rPr>
              <a:t>Over Otto I  claim they had the right to intervene in the election of Popes</a:t>
            </a:r>
            <a:endParaRPr lang="en-US" dirty="0">
              <a:effectLst>
                <a:outerShdw blurRad="38100" dist="38100" dir="2700000" algn="tl">
                  <a:srgbClr val="000000">
                    <a:alpha val="43137"/>
                  </a:srgbClr>
                </a:outerShdw>
              </a:effectLst>
            </a:endParaRPr>
          </a:p>
        </p:txBody>
      </p:sp>
      <p:pic>
        <p:nvPicPr>
          <p:cNvPr id="4" name="Picture 3" descr="otto-the-great-1.jpg"/>
          <p:cNvPicPr>
            <a:picLocks noChangeAspect="1"/>
          </p:cNvPicPr>
          <p:nvPr/>
        </p:nvPicPr>
        <p:blipFill>
          <a:blip r:embed="rId3" cstate="print"/>
          <a:stretch>
            <a:fillRect/>
          </a:stretch>
        </p:blipFill>
        <p:spPr>
          <a:xfrm>
            <a:off x="5410200" y="1295400"/>
            <a:ext cx="3581400" cy="4927791"/>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0" y="5562600"/>
            <a:ext cx="8229600" cy="1143000"/>
          </a:xfrm>
        </p:spPr>
        <p:txBody>
          <a:bodyPr/>
          <a:lstStyle/>
          <a:p>
            <a:endParaRPr lang="en-US" dirty="0"/>
          </a:p>
        </p:txBody>
      </p:sp>
      <p:sp>
        <p:nvSpPr>
          <p:cNvPr id="3" name="Content Placeholder 2"/>
          <p:cNvSpPr>
            <a:spLocks noGrp="1"/>
          </p:cNvSpPr>
          <p:nvPr>
            <p:ph idx="1"/>
          </p:nvPr>
        </p:nvSpPr>
        <p:spPr>
          <a:xfrm>
            <a:off x="152400" y="762000"/>
            <a:ext cx="5029200" cy="48006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Henry IV</a:t>
            </a:r>
          </a:p>
          <a:p>
            <a:pPr lvl="1"/>
            <a:r>
              <a:rPr lang="en-US" dirty="0" smtClean="0">
                <a:effectLst>
                  <a:outerShdw blurRad="38100" dist="38100" dir="2700000" algn="tl">
                    <a:srgbClr val="000000">
                      <a:alpha val="43137"/>
                    </a:srgbClr>
                  </a:outerShdw>
                </a:effectLst>
              </a:rPr>
              <a:t>Quarrel with Pope over lay investitures</a:t>
            </a:r>
          </a:p>
          <a:p>
            <a:pPr lvl="1"/>
            <a:r>
              <a:rPr lang="en-US" dirty="0" smtClean="0">
                <a:effectLst>
                  <a:outerShdw blurRad="38100" dist="38100" dir="2700000" algn="tl">
                    <a:srgbClr val="000000">
                      <a:alpha val="43137"/>
                    </a:srgbClr>
                  </a:outerShdw>
                </a:effectLst>
              </a:rPr>
              <a:t>Resulted in </a:t>
            </a:r>
            <a:r>
              <a:rPr lang="en-US" b="1" dirty="0" smtClean="0">
                <a:effectLst>
                  <a:outerShdw blurRad="38100" dist="38100" dir="2700000" algn="tl">
                    <a:srgbClr val="000000">
                      <a:alpha val="43137"/>
                    </a:srgbClr>
                  </a:outerShdw>
                </a:effectLst>
              </a:rPr>
              <a:t>Concordat  of Worms</a:t>
            </a:r>
          </a:p>
          <a:p>
            <a:pPr lvl="2"/>
            <a:r>
              <a:rPr lang="en-US" dirty="0" smtClean="0">
                <a:effectLst>
                  <a:outerShdw blurRad="38100" dist="38100" dir="2700000" algn="tl">
                    <a:srgbClr val="000000">
                      <a:alpha val="43137"/>
                    </a:srgbClr>
                  </a:outerShdw>
                </a:effectLst>
              </a:rPr>
              <a:t>Allowed Emperor to name bishops and grant them land but also gave the Pope the right to reject unworthy candidates</a:t>
            </a:r>
            <a:endParaRPr lang="en-US" dirty="0">
              <a:effectLst>
                <a:outerShdw blurRad="38100" dist="38100" dir="2700000" algn="tl">
                  <a:srgbClr val="000000">
                    <a:alpha val="43137"/>
                  </a:srgbClr>
                </a:outerShdw>
              </a:effectLst>
            </a:endParaRPr>
          </a:p>
        </p:txBody>
      </p:sp>
      <p:pic>
        <p:nvPicPr>
          <p:cNvPr id="4" name="Picture 3" descr="HenriIV.jpg"/>
          <p:cNvPicPr>
            <a:picLocks noChangeAspect="1"/>
          </p:cNvPicPr>
          <p:nvPr/>
        </p:nvPicPr>
        <p:blipFill>
          <a:blip r:embed="rId2" cstate="print"/>
          <a:stretch>
            <a:fillRect/>
          </a:stretch>
        </p:blipFill>
        <p:spPr>
          <a:xfrm>
            <a:off x="5324856" y="1219200"/>
            <a:ext cx="3514344" cy="4390338"/>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152400"/>
            <a:ext cx="3276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Middle Class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6200" y="1371600"/>
            <a:ext cx="5867400" cy="3962400"/>
          </a:xfrm>
          <a:effectLst>
            <a:outerShdw blurRad="50800" dist="50800" dir="5400000" algn="ctr" rotWithShape="0">
              <a:schemeClr val="bg1"/>
            </a:outerShdw>
          </a:effectLst>
        </p:spPr>
        <p:txBody>
          <a:bodyPr>
            <a:normAutofit fontScale="25000" lnSpcReduction="20000"/>
          </a:bodyPr>
          <a:lstStyle/>
          <a:p>
            <a:r>
              <a:rPr lang="en-US" sz="11200" dirty="0" smtClean="0">
                <a:effectLst>
                  <a:outerShdw blurRad="38100" dist="38100" dir="2700000" algn="tl">
                    <a:srgbClr val="000000">
                      <a:alpha val="43137"/>
                    </a:srgbClr>
                  </a:outerShdw>
                </a:effectLst>
              </a:rPr>
              <a:t>Serfs had became skilled in trades</a:t>
            </a:r>
          </a:p>
          <a:p>
            <a:pPr lvl="1"/>
            <a:r>
              <a:rPr lang="en-US" sz="8000" dirty="0" smtClean="0">
                <a:effectLst>
                  <a:outerShdw blurRad="38100" dist="38100" dir="2700000" algn="tl">
                    <a:srgbClr val="000000">
                      <a:alpha val="43137"/>
                    </a:srgbClr>
                  </a:outerShdw>
                </a:effectLst>
              </a:rPr>
              <a:t> When Europe slowly began to trade with the rest of the world</a:t>
            </a:r>
          </a:p>
          <a:p>
            <a:pPr lvl="1"/>
            <a:r>
              <a:rPr lang="en-US" sz="8000" dirty="0" smtClean="0">
                <a:effectLst>
                  <a:outerShdw blurRad="38100" dist="38100" dir="2700000" algn="tl">
                    <a:srgbClr val="000000">
                      <a:alpha val="43137"/>
                    </a:srgbClr>
                  </a:outerShdw>
                </a:effectLst>
              </a:rPr>
              <a:t>Some serfs began to earn extra income</a:t>
            </a:r>
          </a:p>
          <a:p>
            <a:r>
              <a:rPr lang="en-US" sz="11200" dirty="0" smtClean="0">
                <a:effectLst>
                  <a:outerShdw blurRad="38100" dist="38100" dir="2700000" algn="tl">
                    <a:srgbClr val="000000">
                      <a:alpha val="43137"/>
                    </a:srgbClr>
                  </a:outerShdw>
                </a:effectLst>
              </a:rPr>
              <a:t>This will chip away at the rigid social stratification of the manor system</a:t>
            </a:r>
          </a:p>
          <a:p>
            <a:r>
              <a:rPr lang="en-US" sz="11200" dirty="0" smtClean="0">
                <a:effectLst>
                  <a:outerShdw blurRad="38100" dist="38100" dir="2700000" algn="tl">
                    <a:srgbClr val="000000">
                      <a:alpha val="43137"/>
                    </a:srgbClr>
                  </a:outerShdw>
                </a:effectLst>
              </a:rPr>
              <a:t>With banking- towns and cities gain </a:t>
            </a:r>
          </a:p>
          <a:p>
            <a:r>
              <a:rPr lang="en-US" sz="11200" dirty="0" smtClean="0">
                <a:effectLst>
                  <a:outerShdw blurRad="38100" dist="38100" dir="2700000" algn="tl">
                    <a:srgbClr val="000000">
                      <a:alpha val="43137"/>
                    </a:srgbClr>
                  </a:outerShdw>
                </a:effectLst>
              </a:rPr>
              <a:t>Result was “</a:t>
            </a:r>
            <a:r>
              <a:rPr lang="en-US" sz="11200" b="1" dirty="0" smtClean="0">
                <a:effectLst>
                  <a:outerShdw blurRad="38100" dist="38100" dir="2700000" algn="tl">
                    <a:srgbClr val="000000">
                      <a:alpha val="43137"/>
                    </a:srgbClr>
                  </a:outerShdw>
                </a:effectLst>
              </a:rPr>
              <a:t>middle class</a:t>
            </a:r>
            <a:r>
              <a:rPr lang="en-US" sz="11200" dirty="0" smtClean="0">
                <a:effectLst>
                  <a:outerShdw blurRad="38100" dist="38100" dir="2700000" algn="tl">
                    <a:srgbClr val="000000">
                      <a:alpha val="43137"/>
                    </a:srgbClr>
                  </a:outerShdw>
                </a:effectLst>
              </a:rPr>
              <a:t>”</a:t>
            </a:r>
          </a:p>
          <a:p>
            <a:pPr lvl="1"/>
            <a:r>
              <a:rPr lang="en-US" sz="8000" dirty="0" smtClean="0">
                <a:effectLst>
                  <a:outerShdw blurRad="38100" dist="38100" dir="2700000" algn="tl">
                    <a:srgbClr val="000000">
                      <a:alpha val="43137"/>
                    </a:srgbClr>
                  </a:outerShdw>
                </a:effectLst>
              </a:rPr>
              <a:t>people who made a living through the development of money  economy</a:t>
            </a:r>
          </a:p>
          <a:p>
            <a:pPr lvl="1"/>
            <a:r>
              <a:rPr lang="en-US" sz="8000" dirty="0" smtClean="0">
                <a:effectLst>
                  <a:outerShdw blurRad="38100" dist="38100" dir="2700000" algn="tl">
                    <a:srgbClr val="000000">
                      <a:alpha val="43137"/>
                    </a:srgbClr>
                  </a:outerShdw>
                </a:effectLst>
              </a:rPr>
              <a:t>Urban craftsmen and merchants</a:t>
            </a:r>
          </a:p>
          <a:p>
            <a:pPr lvl="1"/>
            <a:r>
              <a:rPr lang="en-US" sz="8000" dirty="0" smtClean="0">
                <a:effectLst>
                  <a:outerShdw blurRad="38100" dist="38100" dir="2700000" algn="tl">
                    <a:srgbClr val="000000">
                      <a:alpha val="43137"/>
                    </a:srgbClr>
                  </a:outerShdw>
                </a:effectLst>
              </a:rPr>
              <a:t>Their success led others to come to cities to try to make more money</a:t>
            </a:r>
          </a:p>
          <a:p>
            <a:pPr lvl="1"/>
            <a:r>
              <a:rPr lang="en-US" sz="8000" dirty="0" smtClean="0">
                <a:effectLst>
                  <a:outerShdw blurRad="38100" dist="38100" dir="2700000" algn="tl">
                    <a:srgbClr val="000000">
                      <a:alpha val="43137"/>
                    </a:srgbClr>
                  </a:outerShdw>
                </a:effectLst>
              </a:rPr>
              <a:t>Europe was re-enter the world</a:t>
            </a:r>
          </a:p>
          <a:p>
            <a:r>
              <a:rPr lang="en-US" sz="11200" dirty="0" smtClean="0">
                <a:effectLst>
                  <a:outerShdw blurRad="38100" dist="38100" dir="2700000" algn="tl">
                    <a:srgbClr val="000000">
                      <a:alpha val="43137"/>
                    </a:srgbClr>
                  </a:outerShdw>
                </a:effectLst>
              </a:rPr>
              <a:t>No longer tied to the land</a:t>
            </a:r>
          </a:p>
          <a:p>
            <a:endParaRPr lang="en-US" dirty="0"/>
          </a:p>
        </p:txBody>
      </p:sp>
      <p:pic>
        <p:nvPicPr>
          <p:cNvPr id="4" name="Picture 3" descr="romance_of_the_rose__gardenlg.jpg"/>
          <p:cNvPicPr>
            <a:picLocks noChangeAspect="1"/>
          </p:cNvPicPr>
          <p:nvPr/>
        </p:nvPicPr>
        <p:blipFill>
          <a:blip r:embed="rId2" cstate="print"/>
          <a:stretch>
            <a:fillRect/>
          </a:stretch>
        </p:blipFill>
        <p:spPr>
          <a:xfrm>
            <a:off x="5867400" y="1981200"/>
            <a:ext cx="3051726" cy="29718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Charles Martel</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600200"/>
            <a:ext cx="4419600" cy="4525963"/>
          </a:xfrm>
          <a:effectLst>
            <a:outerShdw blurRad="50800" dist="50800" dir="5400000" algn="ctr" rotWithShape="0">
              <a:schemeClr val="bg1"/>
            </a:outerShdw>
          </a:effectLst>
        </p:spPr>
        <p:txBody>
          <a:bodyPr>
            <a:normAutofit fontScale="92500" lnSpcReduction="10000"/>
          </a:bodyPr>
          <a:lstStyle/>
          <a:p>
            <a:r>
              <a:rPr lang="en-US" dirty="0" smtClean="0">
                <a:effectLst>
                  <a:outerShdw blurRad="38100" dist="38100" dir="2700000" algn="tl">
                    <a:srgbClr val="000000">
                      <a:alpha val="43137"/>
                    </a:srgbClr>
                  </a:outerShdw>
                </a:effectLst>
              </a:rPr>
              <a:t>Won the </a:t>
            </a:r>
            <a:r>
              <a:rPr lang="en-US" b="1" dirty="0" smtClean="0">
                <a:effectLst>
                  <a:outerShdw blurRad="38100" dist="38100" dir="2700000" algn="tl">
                    <a:srgbClr val="000000">
                      <a:alpha val="43137"/>
                    </a:srgbClr>
                  </a:outerShdw>
                </a:effectLst>
              </a:rPr>
              <a:t>Battle of Tours</a:t>
            </a:r>
          </a:p>
          <a:p>
            <a:pPr lvl="1"/>
            <a:r>
              <a:rPr lang="en-US" dirty="0" smtClean="0">
                <a:effectLst>
                  <a:outerShdw blurRad="38100" dist="38100" dir="2700000" algn="tl">
                    <a:srgbClr val="000000">
                      <a:alpha val="43137"/>
                    </a:srgbClr>
                  </a:outerShdw>
                </a:effectLst>
              </a:rPr>
              <a:t>Battle that stop the spread of Islam into Western Europe</a:t>
            </a:r>
          </a:p>
          <a:p>
            <a:r>
              <a:rPr lang="en-US" dirty="0" smtClean="0">
                <a:effectLst>
                  <a:outerShdw blurRad="38100" dist="38100" dir="2700000" algn="tl">
                    <a:srgbClr val="000000">
                      <a:alpha val="43137"/>
                    </a:srgbClr>
                  </a:outerShdw>
                </a:effectLst>
              </a:rPr>
              <a:t>Founded the Carolingian Dynasty  </a:t>
            </a:r>
          </a:p>
          <a:p>
            <a:pPr lvl="1"/>
            <a:r>
              <a:rPr lang="en-US" dirty="0" smtClean="0">
                <a:effectLst>
                  <a:outerShdw blurRad="38100" dist="38100" dir="2700000" algn="tl">
                    <a:srgbClr val="000000">
                      <a:alpha val="43137"/>
                    </a:srgbClr>
                  </a:outerShdw>
                </a:effectLst>
              </a:rPr>
              <a:t>8</a:t>
            </a:r>
            <a:r>
              <a:rPr lang="en-US" baseline="30000" dirty="0" smtClean="0">
                <a:effectLst>
                  <a:outerShdw blurRad="38100" dist="38100" dir="2700000" algn="tl">
                    <a:srgbClr val="000000">
                      <a:alpha val="43137"/>
                    </a:srgbClr>
                  </a:outerShdw>
                </a:effectLst>
              </a:rPr>
              <a:t>th</a:t>
            </a:r>
            <a:r>
              <a:rPr lang="en-US" dirty="0" smtClean="0">
                <a:effectLst>
                  <a:outerShdw blurRad="38100" dist="38100" dir="2700000" algn="tl">
                    <a:srgbClr val="000000">
                      <a:alpha val="43137"/>
                    </a:srgbClr>
                  </a:outerShdw>
                </a:effectLst>
              </a:rPr>
              <a:t> Century Frankish monarchy</a:t>
            </a:r>
          </a:p>
          <a:p>
            <a:r>
              <a:rPr lang="en-US" dirty="0" smtClean="0">
                <a:effectLst>
                  <a:outerShdw blurRad="38100" dist="38100" dir="2700000" algn="tl">
                    <a:srgbClr val="000000">
                      <a:alpha val="43137"/>
                    </a:srgbClr>
                  </a:outerShdw>
                </a:effectLst>
              </a:rPr>
              <a:t>Will try to reunite the region under his control</a:t>
            </a:r>
          </a:p>
        </p:txBody>
      </p:sp>
      <p:pic>
        <p:nvPicPr>
          <p:cNvPr id="4" name="Picture 3" descr="charles-martel-1.jpg"/>
          <p:cNvPicPr>
            <a:picLocks noChangeAspect="1"/>
          </p:cNvPicPr>
          <p:nvPr/>
        </p:nvPicPr>
        <p:blipFill>
          <a:blip r:embed="rId2" cstate="print"/>
          <a:stretch>
            <a:fillRect/>
          </a:stretch>
        </p:blipFill>
        <p:spPr>
          <a:xfrm>
            <a:off x="4856873" y="1600200"/>
            <a:ext cx="3439783" cy="41910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52400"/>
            <a:ext cx="2819400" cy="884238"/>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Towns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066801"/>
            <a:ext cx="8229600" cy="9144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Expansion of Trade result of revival of towns</a:t>
            </a:r>
          </a:p>
          <a:p>
            <a:pPr lvl="1">
              <a:buNone/>
            </a:pPr>
            <a:endParaRPr lang="en-US" dirty="0" smtClean="0">
              <a:effectLst>
                <a:outerShdw blurRad="38100" dist="38100" dir="2700000" algn="tl">
                  <a:srgbClr val="000000">
                    <a:alpha val="43137"/>
                  </a:srgbClr>
                </a:outerShdw>
              </a:effectLst>
            </a:endParaRPr>
          </a:p>
        </p:txBody>
      </p:sp>
      <p:pic>
        <p:nvPicPr>
          <p:cNvPr id="4" name="Picture 3" descr="medieval_fair.jpg"/>
          <p:cNvPicPr>
            <a:picLocks noChangeAspect="1"/>
          </p:cNvPicPr>
          <p:nvPr/>
        </p:nvPicPr>
        <p:blipFill>
          <a:blip r:embed="rId2" cstate="print"/>
          <a:stretch>
            <a:fillRect/>
          </a:stretch>
        </p:blipFill>
        <p:spPr>
          <a:xfrm>
            <a:off x="1371600" y="1792045"/>
            <a:ext cx="6629400" cy="4835563"/>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28601"/>
            <a:ext cx="8458200" cy="3505199"/>
          </a:xfrm>
          <a:effectLst>
            <a:outerShdw blurRad="50800" dist="50800" dir="5400000" algn="ctr" rotWithShape="0">
              <a:schemeClr val="bg1"/>
            </a:outerShdw>
          </a:effectLst>
        </p:spPr>
        <p:txBody>
          <a:bodyPr>
            <a:normAutofit fontScale="92500" lnSpcReduction="20000"/>
          </a:bodyPr>
          <a:lstStyle/>
          <a:p>
            <a:r>
              <a:rPr lang="en-US" dirty="0" smtClean="0">
                <a:effectLst>
                  <a:outerShdw blurRad="38100" dist="38100" dir="2700000" algn="tl">
                    <a:srgbClr val="000000">
                      <a:alpha val="43137"/>
                    </a:srgbClr>
                  </a:outerShdw>
                </a:effectLst>
              </a:rPr>
              <a:t>Towns were </a:t>
            </a:r>
            <a:r>
              <a:rPr lang="en-US" b="1" dirty="0" smtClean="0">
                <a:effectLst>
                  <a:outerShdw blurRad="38100" dist="38100" dir="2700000" algn="tl">
                    <a:srgbClr val="000000">
                      <a:alpha val="43137"/>
                    </a:srgbClr>
                  </a:outerShdw>
                </a:effectLst>
              </a:rPr>
              <a:t>charter</a:t>
            </a:r>
            <a:r>
              <a:rPr lang="en-US" dirty="0" smtClean="0">
                <a:effectLst>
                  <a:outerShdw blurRad="38100" dist="38100" dir="2700000" algn="tl">
                    <a:srgbClr val="000000">
                      <a:alpha val="43137"/>
                    </a:srgbClr>
                  </a:outerShdw>
                </a:effectLst>
              </a:rPr>
              <a:t> on lands controlled by feudal lords</a:t>
            </a:r>
          </a:p>
          <a:p>
            <a:pPr lvl="1"/>
            <a:r>
              <a:rPr lang="en-US" dirty="0" smtClean="0">
                <a:effectLst>
                  <a:outerShdw blurRad="38100" dist="38100" dir="2700000" algn="tl">
                    <a:srgbClr val="000000">
                      <a:alpha val="43137"/>
                    </a:srgbClr>
                  </a:outerShdw>
                </a:effectLst>
              </a:rPr>
              <a:t>Charter gave townspeople certain rights</a:t>
            </a:r>
          </a:p>
          <a:p>
            <a:r>
              <a:rPr lang="en-US" dirty="0" smtClean="0">
                <a:effectLst>
                  <a:outerShdw blurRad="38100" dist="38100" dir="2700000" algn="tl">
                    <a:srgbClr val="000000">
                      <a:alpha val="43137"/>
                    </a:srgbClr>
                  </a:outerShdw>
                </a:effectLst>
              </a:rPr>
              <a:t>Within towns, </a:t>
            </a:r>
            <a:r>
              <a:rPr lang="en-US" b="1" dirty="0" smtClean="0">
                <a:effectLst>
                  <a:outerShdw blurRad="38100" dist="38100" dir="2700000" algn="tl">
                    <a:srgbClr val="000000">
                      <a:alpha val="43137"/>
                    </a:srgbClr>
                  </a:outerShdw>
                </a:effectLst>
              </a:rPr>
              <a:t>burghers</a:t>
            </a:r>
            <a:r>
              <a:rPr lang="en-US" dirty="0" smtClean="0">
                <a:effectLst>
                  <a:outerShdw blurRad="38100" dist="38100" dir="2700000" algn="tl">
                    <a:srgbClr val="000000">
                      <a:alpha val="43137"/>
                    </a:srgbClr>
                  </a:outerShdw>
                </a:effectLst>
              </a:rPr>
              <a:t> (middle class merchants) became politically powerful</a:t>
            </a:r>
          </a:p>
          <a:p>
            <a:r>
              <a:rPr lang="en-US" dirty="0" smtClean="0">
                <a:effectLst>
                  <a:outerShdw blurRad="38100" dist="38100" dir="2700000" algn="tl">
                    <a:srgbClr val="000000">
                      <a:alpha val="43137"/>
                    </a:srgbClr>
                  </a:outerShdw>
                </a:effectLst>
              </a:rPr>
              <a:t>Like manors, towns had a great deal of independence in the empire but they were more interdependent</a:t>
            </a:r>
          </a:p>
        </p:txBody>
      </p:sp>
      <p:pic>
        <p:nvPicPr>
          <p:cNvPr id="4" name="Picture 3"/>
          <p:cNvPicPr>
            <a:picLocks noChangeAspect="1" noChangeArrowheads="1"/>
          </p:cNvPicPr>
          <p:nvPr/>
        </p:nvPicPr>
        <p:blipFill>
          <a:blip r:embed="rId2" cstate="print">
            <a:lum bright="6000" contrast="6000"/>
          </a:blip>
          <a:srcRect l="22430" b="11749"/>
          <a:stretch>
            <a:fillRect/>
          </a:stretch>
        </p:blipFill>
        <p:spPr bwMode="auto">
          <a:xfrm>
            <a:off x="2590800" y="3581400"/>
            <a:ext cx="3660751" cy="3124200"/>
          </a:xfrm>
          <a:prstGeom prst="rect">
            <a:avLst/>
          </a:prstGeom>
          <a:noFill/>
          <a:ln w="9525">
            <a:solidFill>
              <a:srgbClr val="00517A"/>
            </a:solid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2743200"/>
            <a:ext cx="8229600" cy="4114800"/>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Towns will form alliances, not unlike city-states</a:t>
            </a:r>
          </a:p>
          <a:p>
            <a:pPr lvl="1"/>
            <a:r>
              <a:rPr lang="en-US" dirty="0" smtClean="0">
                <a:effectLst>
                  <a:outerShdw blurRad="38100" dist="38100" dir="2700000" algn="tl">
                    <a:srgbClr val="000000">
                      <a:alpha val="43137"/>
                    </a:srgbClr>
                  </a:outerShdw>
                </a:effectLst>
              </a:rPr>
              <a:t>One of the most significant was the </a:t>
            </a:r>
            <a:r>
              <a:rPr lang="en-US" b="1" dirty="0" smtClean="0">
                <a:effectLst>
                  <a:outerShdw blurRad="38100" dist="38100" dir="2700000" algn="tl">
                    <a:srgbClr val="000000">
                      <a:alpha val="43137"/>
                    </a:srgbClr>
                  </a:outerShdw>
                </a:effectLst>
              </a:rPr>
              <a:t>Hanseatic League</a:t>
            </a:r>
          </a:p>
          <a:p>
            <a:pPr lvl="2"/>
            <a:r>
              <a:rPr lang="en-US" dirty="0" smtClean="0">
                <a:effectLst>
                  <a:outerShdw blurRad="38100" dist="38100" dir="2700000" algn="tl">
                    <a:srgbClr val="000000">
                      <a:alpha val="43137"/>
                    </a:srgbClr>
                  </a:outerShdw>
                </a:effectLst>
              </a:rPr>
              <a:t>Control trade in northern Europe</a:t>
            </a:r>
          </a:p>
          <a:p>
            <a:pPr lvl="1"/>
            <a:r>
              <a:rPr lang="en-US" dirty="0" smtClean="0">
                <a:effectLst>
                  <a:outerShdw blurRad="38100" dist="38100" dir="2700000" algn="tl">
                    <a:srgbClr val="000000">
                      <a:alpha val="43137"/>
                    </a:srgbClr>
                  </a:outerShdw>
                </a:effectLst>
              </a:rPr>
              <a:t>Effect of the interdependence of towns was</a:t>
            </a:r>
          </a:p>
          <a:p>
            <a:pPr lvl="2"/>
            <a:r>
              <a:rPr lang="en-US" dirty="0" smtClean="0">
                <a:effectLst>
                  <a:outerShdw blurRad="38100" dist="38100" dir="2700000" algn="tl">
                    <a:srgbClr val="000000">
                      <a:alpha val="43137"/>
                    </a:srgbClr>
                  </a:outerShdw>
                </a:effectLst>
              </a:rPr>
              <a:t>Initiate a drive toward nationhood</a:t>
            </a:r>
          </a:p>
          <a:p>
            <a:pPr lvl="2"/>
            <a:r>
              <a:rPr lang="en-US" dirty="0" smtClean="0">
                <a:effectLst>
                  <a:outerShdw blurRad="38100" dist="38100" dir="2700000" algn="tl">
                    <a:srgbClr val="000000">
                      <a:alpha val="43137"/>
                    </a:srgbClr>
                  </a:outerShdw>
                </a:effectLst>
              </a:rPr>
              <a:t>Increase social mobility and flexibility among the classes</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066800" y="4191000"/>
            <a:ext cx="7467600" cy="2286000"/>
          </a:xfrm>
          <a:effectLst>
            <a:outerShdw blurRad="50800" dist="50800" dir="5400000" algn="ctr" rotWithShape="0">
              <a:schemeClr val="bg1"/>
            </a:outerShdw>
          </a:effectLst>
        </p:spPr>
        <p:txBody>
          <a:bodyPr>
            <a:normAutofit/>
          </a:bodyPr>
          <a:lstStyle/>
          <a:p>
            <a:pPr lvl="1"/>
            <a:r>
              <a:rPr lang="en-US" sz="3200" b="1" dirty="0" smtClean="0">
                <a:effectLst>
                  <a:outerShdw blurRad="38100" dist="38100" dir="2700000" algn="tl">
                    <a:srgbClr val="000000">
                      <a:alpha val="43137"/>
                    </a:srgbClr>
                  </a:outerShdw>
                </a:effectLst>
              </a:rPr>
              <a:t>Trade Fairs</a:t>
            </a:r>
          </a:p>
          <a:p>
            <a:pPr lvl="2"/>
            <a:r>
              <a:rPr lang="en-US" sz="2800" dirty="0" smtClean="0">
                <a:effectLst>
                  <a:outerShdw blurRad="38100" dist="38100" dir="2700000" algn="tl">
                    <a:srgbClr val="000000">
                      <a:alpha val="43137"/>
                    </a:srgbClr>
                  </a:outerShdw>
                </a:effectLst>
              </a:rPr>
              <a:t>At most convenient land and water routes</a:t>
            </a:r>
          </a:p>
          <a:p>
            <a:pPr lvl="3"/>
            <a:r>
              <a:rPr lang="en-US" sz="2400" dirty="0" smtClean="0">
                <a:effectLst>
                  <a:outerShdw blurRad="38100" dist="38100" dir="2700000" algn="tl">
                    <a:srgbClr val="000000">
                      <a:alpha val="43137"/>
                    </a:srgbClr>
                  </a:outerShdw>
                </a:effectLst>
              </a:rPr>
              <a:t>Most famous at </a:t>
            </a:r>
            <a:r>
              <a:rPr lang="en-US" sz="2400" b="1" dirty="0" smtClean="0">
                <a:effectLst>
                  <a:outerShdw blurRad="38100" dist="38100" dir="2700000" algn="tl">
                    <a:srgbClr val="000000">
                      <a:alpha val="43137"/>
                    </a:srgbClr>
                  </a:outerShdw>
                </a:effectLst>
              </a:rPr>
              <a:t>Champaigne</a:t>
            </a:r>
          </a:p>
          <a:p>
            <a:pPr lvl="4"/>
            <a:r>
              <a:rPr lang="en-US" sz="2400" dirty="0" smtClean="0">
                <a:effectLst>
                  <a:outerShdw blurRad="38100" dist="38100" dir="2700000" algn="tl">
                    <a:srgbClr val="000000">
                      <a:alpha val="43137"/>
                    </a:srgbClr>
                  </a:outerShdw>
                </a:effectLst>
              </a:rPr>
              <a:t>Near center of Europe</a:t>
            </a:r>
          </a:p>
          <a:p>
            <a:endParaRPr lang="en-US" dirty="0"/>
          </a:p>
        </p:txBody>
      </p:sp>
      <p:pic>
        <p:nvPicPr>
          <p:cNvPr id="4" name="Picture 3" descr="medieval_fair.jpg"/>
          <p:cNvPicPr>
            <a:picLocks noChangeAspect="1"/>
          </p:cNvPicPr>
          <p:nvPr/>
        </p:nvPicPr>
        <p:blipFill>
          <a:blip r:embed="rId2" cstate="print"/>
          <a:stretch>
            <a:fillRect/>
          </a:stretch>
        </p:blipFill>
        <p:spPr>
          <a:xfrm>
            <a:off x="1981200" y="228600"/>
            <a:ext cx="5397500" cy="3937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5943600"/>
            <a:ext cx="4267200" cy="533400"/>
          </a:xfrm>
          <a:effectLst>
            <a:outerShdw blurRad="50800" dist="50800" dir="5400000" algn="ctr" rotWithShape="0">
              <a:schemeClr val="bg1"/>
            </a:outerShdw>
          </a:effectLst>
        </p:spPr>
        <p:txBody>
          <a:bodyPr>
            <a:normAutofit fontScale="90000"/>
          </a:bodyPr>
          <a:lstStyle/>
          <a:p>
            <a:r>
              <a:rPr lang="en-US" sz="3100" dirty="0" smtClean="0">
                <a:effectLst>
                  <a:outerShdw blurRad="38100" dist="38100" dir="2700000" algn="tl">
                    <a:srgbClr val="000000">
                      <a:alpha val="43137"/>
                    </a:srgbClr>
                  </a:outerShdw>
                </a:effectLst>
              </a:rPr>
              <a:t>Banks will cause the decline in feudal systems</a:t>
            </a:r>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endParaRPr lang="en-US" dirty="0"/>
          </a:p>
        </p:txBody>
      </p:sp>
      <p:sp>
        <p:nvSpPr>
          <p:cNvPr id="3" name="Content Placeholder 2"/>
          <p:cNvSpPr>
            <a:spLocks noGrp="1"/>
          </p:cNvSpPr>
          <p:nvPr>
            <p:ph idx="1"/>
          </p:nvPr>
        </p:nvSpPr>
        <p:spPr>
          <a:xfrm>
            <a:off x="152400" y="228600"/>
            <a:ext cx="4648200" cy="60960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Money changers-</a:t>
            </a:r>
          </a:p>
          <a:p>
            <a:pPr lvl="1"/>
            <a:r>
              <a:rPr lang="en-US" dirty="0" smtClean="0">
                <a:effectLst>
                  <a:outerShdw blurRad="38100" dist="38100" dir="2700000" algn="tl">
                    <a:srgbClr val="000000">
                      <a:alpha val="43137"/>
                    </a:srgbClr>
                  </a:outerShdw>
                </a:effectLst>
              </a:rPr>
              <a:t>Usually of Jewish faith</a:t>
            </a:r>
          </a:p>
          <a:p>
            <a:pPr lvl="2"/>
            <a:r>
              <a:rPr lang="en-US" dirty="0" smtClean="0">
                <a:effectLst>
                  <a:outerShdw blurRad="38100" dist="38100" dir="2700000" algn="tl">
                    <a:srgbClr val="000000">
                      <a:alpha val="43137"/>
                    </a:srgbClr>
                  </a:outerShdw>
                </a:effectLst>
              </a:rPr>
              <a:t>Against Roman Catholic beliefs of usury</a:t>
            </a:r>
          </a:p>
          <a:p>
            <a:pPr lvl="1"/>
            <a:r>
              <a:rPr lang="en-US" dirty="0" smtClean="0">
                <a:effectLst>
                  <a:outerShdw blurRad="38100" dist="38100" dir="2700000" algn="tl">
                    <a:srgbClr val="000000">
                      <a:alpha val="43137"/>
                    </a:srgbClr>
                  </a:outerShdw>
                </a:effectLst>
              </a:rPr>
              <a:t>Use to determine values of different currencies and exchange </a:t>
            </a:r>
          </a:p>
          <a:p>
            <a:pPr lvl="1"/>
            <a:r>
              <a:rPr lang="en-US" dirty="0" smtClean="0">
                <a:effectLst>
                  <a:outerShdw blurRad="38100" dist="38100" dir="2700000" algn="tl">
                    <a:srgbClr val="000000">
                      <a:alpha val="43137"/>
                    </a:srgbClr>
                  </a:outerShdw>
                </a:effectLst>
              </a:rPr>
              <a:t>Develop procedures  for  transferring funds, receiving deposits and arranging loans</a:t>
            </a:r>
          </a:p>
          <a:p>
            <a:pPr lvl="1"/>
            <a:r>
              <a:rPr lang="en-US" dirty="0" smtClean="0">
                <a:effectLst>
                  <a:outerShdw blurRad="38100" dist="38100" dir="2700000" algn="tl">
                    <a:srgbClr val="000000">
                      <a:alpha val="43137"/>
                    </a:srgbClr>
                  </a:outerShdw>
                </a:effectLst>
              </a:rPr>
              <a:t>First banks</a:t>
            </a:r>
          </a:p>
          <a:p>
            <a:endParaRPr lang="en-US" dirty="0"/>
          </a:p>
        </p:txBody>
      </p:sp>
      <p:pic>
        <p:nvPicPr>
          <p:cNvPr id="4" name="Picture 3" descr="moneychangers.bmp"/>
          <p:cNvPicPr>
            <a:picLocks noChangeAspect="1"/>
          </p:cNvPicPr>
          <p:nvPr/>
        </p:nvPicPr>
        <p:blipFill>
          <a:blip r:embed="rId2" cstate="print"/>
          <a:stretch>
            <a:fillRect/>
          </a:stretch>
        </p:blipFill>
        <p:spPr>
          <a:xfrm>
            <a:off x="4724400" y="1447800"/>
            <a:ext cx="4191000" cy="394652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152400"/>
            <a:ext cx="5562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Guilds</a:t>
            </a:r>
            <a:endParaRPr lang="en-US" b="1"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4800600" y="5791200"/>
            <a:ext cx="4343400" cy="868362"/>
          </a:xfrm>
          <a:effectLst>
            <a:outerShdw blurRad="50800" dist="50800" dir="5400000" algn="ctr" rotWithShape="0">
              <a:schemeClr val="bg1"/>
            </a:outerShdw>
          </a:effectLst>
        </p:spPr>
        <p:txBody>
          <a:bodyPr>
            <a:normAutofit fontScale="70000" lnSpcReduction="20000"/>
          </a:bodyPr>
          <a:lstStyle/>
          <a:p>
            <a:pPr marL="0" lvl="1"/>
            <a:r>
              <a:rPr lang="en-US" sz="3400" b="0" dirty="0" smtClean="0">
                <a:effectLst>
                  <a:outerShdw blurRad="38100" dist="38100" dir="2700000" algn="tl">
                    <a:srgbClr val="000000">
                      <a:alpha val="43137"/>
                    </a:srgbClr>
                  </a:outerShdw>
                </a:effectLst>
              </a:rPr>
              <a:t>Must submit a “masterpiece” of their work to become a master</a:t>
            </a:r>
          </a:p>
          <a:p>
            <a:endParaRPr lang="en-US" dirty="0"/>
          </a:p>
        </p:txBody>
      </p:sp>
      <p:sp>
        <p:nvSpPr>
          <p:cNvPr id="3" name="Content Placeholder 2"/>
          <p:cNvSpPr>
            <a:spLocks noGrp="1"/>
          </p:cNvSpPr>
          <p:nvPr>
            <p:ph sz="half" idx="2"/>
          </p:nvPr>
        </p:nvSpPr>
        <p:spPr>
          <a:xfrm>
            <a:off x="152400" y="533401"/>
            <a:ext cx="4344988" cy="6019799"/>
          </a:xfrm>
          <a:effectLst>
            <a:outerShdw blurRad="50800" dist="50800" dir="5400000" algn="ctr" rotWithShape="0">
              <a:schemeClr val="bg1"/>
            </a:outerShdw>
          </a:effectLst>
        </p:spPr>
        <p:txBody>
          <a:bodyPr>
            <a:normAutofit fontScale="85000" lnSpcReduction="20000"/>
          </a:bodyPr>
          <a:lstStyle/>
          <a:p>
            <a:r>
              <a:rPr lang="en-US" sz="3200" dirty="0" smtClean="0">
                <a:effectLst>
                  <a:outerShdw blurRad="38100" dist="38100" dir="2700000" algn="tl">
                    <a:srgbClr val="000000">
                      <a:alpha val="43137"/>
                    </a:srgbClr>
                  </a:outerShdw>
                </a:effectLst>
              </a:rPr>
              <a:t>Business associates for merchants and artisans</a:t>
            </a:r>
          </a:p>
          <a:p>
            <a:pPr lvl="1"/>
            <a:r>
              <a:rPr lang="en-US" sz="2800" dirty="0" smtClean="0">
                <a:effectLst>
                  <a:outerShdw blurRad="38100" dist="38100" dir="2700000" algn="tl">
                    <a:srgbClr val="000000">
                      <a:alpha val="43137"/>
                    </a:srgbClr>
                  </a:outerShdw>
                </a:effectLst>
              </a:rPr>
              <a:t>Control quality of product</a:t>
            </a:r>
          </a:p>
          <a:p>
            <a:pPr lvl="1"/>
            <a:r>
              <a:rPr lang="en-US" sz="2800" dirty="0" smtClean="0">
                <a:effectLst>
                  <a:outerShdw blurRad="38100" dist="38100" dir="2700000" algn="tl">
                    <a:srgbClr val="000000">
                      <a:alpha val="43137"/>
                    </a:srgbClr>
                  </a:outerShdw>
                </a:effectLst>
              </a:rPr>
              <a:t>Limit membership</a:t>
            </a:r>
          </a:p>
          <a:p>
            <a:pPr lvl="1"/>
            <a:r>
              <a:rPr lang="en-US" sz="2800" dirty="0" smtClean="0">
                <a:effectLst>
                  <a:outerShdw blurRad="38100" dist="38100" dir="2700000" algn="tl">
                    <a:srgbClr val="000000">
                      <a:alpha val="43137"/>
                    </a:srgbClr>
                  </a:outerShdw>
                </a:effectLst>
              </a:rPr>
              <a:t>Regulated training</a:t>
            </a:r>
          </a:p>
          <a:p>
            <a:pPr lvl="1"/>
            <a:r>
              <a:rPr lang="en-US" sz="2800" dirty="0" smtClean="0">
                <a:effectLst>
                  <a:outerShdw blurRad="38100" dist="38100" dir="2700000" algn="tl">
                    <a:srgbClr val="000000">
                      <a:alpha val="43137"/>
                    </a:srgbClr>
                  </a:outerShdw>
                </a:effectLst>
              </a:rPr>
              <a:t>Control prices</a:t>
            </a:r>
          </a:p>
          <a:p>
            <a:pPr lvl="1"/>
            <a:r>
              <a:rPr lang="en-US" sz="2800" dirty="0" smtClean="0">
                <a:effectLst>
                  <a:outerShdw blurRad="38100" dist="38100" dir="2700000" algn="tl">
                    <a:srgbClr val="000000">
                      <a:alpha val="43137"/>
                    </a:srgbClr>
                  </a:outerShdw>
                </a:effectLst>
              </a:rPr>
              <a:t>Voice in local government</a:t>
            </a:r>
          </a:p>
          <a:p>
            <a:r>
              <a:rPr lang="en-US" sz="3200" dirty="0" smtClean="0">
                <a:effectLst>
                  <a:outerShdw blurRad="38100" dist="38100" dir="2700000" algn="tl">
                    <a:srgbClr val="000000">
                      <a:alpha val="43137"/>
                    </a:srgbClr>
                  </a:outerShdw>
                </a:effectLst>
              </a:rPr>
              <a:t>Positions</a:t>
            </a:r>
          </a:p>
          <a:p>
            <a:pPr lvl="1"/>
            <a:r>
              <a:rPr lang="en-US" sz="2800" dirty="0" smtClean="0">
                <a:effectLst>
                  <a:outerShdw blurRad="38100" dist="38100" dir="2700000" algn="tl">
                    <a:srgbClr val="000000">
                      <a:alpha val="43137"/>
                    </a:srgbClr>
                  </a:outerShdw>
                </a:effectLst>
              </a:rPr>
              <a:t>Control by </a:t>
            </a:r>
            <a:r>
              <a:rPr lang="en-US" sz="2800" b="1" dirty="0" smtClean="0">
                <a:effectLst>
                  <a:outerShdw blurRad="38100" dist="38100" dir="2700000" algn="tl">
                    <a:srgbClr val="000000">
                      <a:alpha val="43137"/>
                    </a:srgbClr>
                  </a:outerShdw>
                </a:effectLst>
              </a:rPr>
              <a:t>masters</a:t>
            </a:r>
          </a:p>
          <a:p>
            <a:pPr lvl="2"/>
            <a:r>
              <a:rPr lang="en-US" sz="2400" dirty="0" smtClean="0">
                <a:effectLst>
                  <a:outerShdw blurRad="38100" dist="38100" dir="2700000" algn="tl">
                    <a:srgbClr val="000000">
                      <a:alpha val="43137"/>
                    </a:srgbClr>
                  </a:outerShdw>
                </a:effectLst>
              </a:rPr>
              <a:t>Artisans who owned their own shops</a:t>
            </a:r>
          </a:p>
          <a:p>
            <a:pPr lvl="1"/>
            <a:r>
              <a:rPr lang="en-US" sz="2800" b="1" dirty="0" smtClean="0">
                <a:effectLst>
                  <a:outerShdw blurRad="38100" dist="38100" dir="2700000" algn="tl">
                    <a:srgbClr val="000000">
                      <a:alpha val="43137"/>
                    </a:srgbClr>
                  </a:outerShdw>
                </a:effectLst>
              </a:rPr>
              <a:t>Apprentices</a:t>
            </a:r>
          </a:p>
          <a:p>
            <a:pPr lvl="2"/>
            <a:r>
              <a:rPr lang="en-US" sz="2400" dirty="0" smtClean="0">
                <a:effectLst>
                  <a:outerShdw blurRad="38100" dist="38100" dir="2700000" algn="tl">
                    <a:srgbClr val="000000">
                      <a:alpha val="43137"/>
                    </a:srgbClr>
                  </a:outerShdw>
                </a:effectLst>
              </a:rPr>
              <a:t>Work for master without pay to learn a craft</a:t>
            </a:r>
          </a:p>
          <a:p>
            <a:pPr lvl="1"/>
            <a:r>
              <a:rPr lang="en-US" sz="2800" b="1" dirty="0" smtClean="0">
                <a:effectLst>
                  <a:outerShdw blurRad="38100" dist="38100" dir="2700000" algn="tl">
                    <a:srgbClr val="000000">
                      <a:alpha val="43137"/>
                    </a:srgbClr>
                  </a:outerShdw>
                </a:effectLst>
              </a:rPr>
              <a:t>Journeymen</a:t>
            </a:r>
          </a:p>
          <a:p>
            <a:pPr lvl="2"/>
            <a:r>
              <a:rPr lang="en-US" sz="2400" dirty="0" smtClean="0">
                <a:effectLst>
                  <a:outerShdw blurRad="38100" dist="38100" dir="2700000" algn="tl">
                    <a:srgbClr val="000000">
                      <a:alpha val="43137"/>
                    </a:srgbClr>
                  </a:outerShdw>
                </a:effectLst>
              </a:rPr>
              <a:t>Work for pay under a master</a:t>
            </a:r>
          </a:p>
          <a:p>
            <a:endParaRPr lang="en-US" sz="3200" dirty="0"/>
          </a:p>
        </p:txBody>
      </p:sp>
      <p:sp>
        <p:nvSpPr>
          <p:cNvPr id="6" name="Text Placeholder 5"/>
          <p:cNvSpPr>
            <a:spLocks noGrp="1"/>
          </p:cNvSpPr>
          <p:nvPr>
            <p:ph type="body" sz="quarter" idx="3"/>
          </p:nvPr>
        </p:nvSpPr>
        <p:spPr/>
        <p:txBody>
          <a:bodyPr/>
          <a:lstStyle/>
          <a:p>
            <a:endParaRPr lang="en-US" dirty="0"/>
          </a:p>
        </p:txBody>
      </p:sp>
      <p:sp>
        <p:nvSpPr>
          <p:cNvPr id="7" name="Content Placeholder 6"/>
          <p:cNvSpPr>
            <a:spLocks noGrp="1"/>
          </p:cNvSpPr>
          <p:nvPr>
            <p:ph sz="quarter" idx="4"/>
          </p:nvPr>
        </p:nvSpPr>
        <p:spPr>
          <a:xfrm>
            <a:off x="4724400" y="1295400"/>
            <a:ext cx="4041775" cy="3951288"/>
          </a:xfrm>
        </p:spPr>
        <p:txBody>
          <a:bodyPr/>
          <a:lstStyle/>
          <a:p>
            <a:endParaRPr lang="en-US" dirty="0"/>
          </a:p>
        </p:txBody>
      </p:sp>
      <p:pic>
        <p:nvPicPr>
          <p:cNvPr id="4" name="Picture 3" descr="guilds.jpg"/>
          <p:cNvPicPr>
            <a:picLocks noChangeAspect="1"/>
          </p:cNvPicPr>
          <p:nvPr/>
        </p:nvPicPr>
        <p:blipFill>
          <a:blip r:embed="rId2" cstate="print"/>
          <a:stretch>
            <a:fillRect/>
          </a:stretch>
        </p:blipFill>
        <p:spPr>
          <a:xfrm>
            <a:off x="4699000" y="1371600"/>
            <a:ext cx="4445000" cy="4076700"/>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Issues facing Western Europe at End of Middle Ages</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Inability of farming to keep up with population growth</a:t>
            </a:r>
          </a:p>
          <a:p>
            <a:r>
              <a:rPr lang="en-US" dirty="0" smtClean="0">
                <a:effectLst>
                  <a:outerShdw blurRad="38100" dist="38100" dir="2700000" algn="tl">
                    <a:srgbClr val="000000">
                      <a:alpha val="43137"/>
                    </a:srgbClr>
                  </a:outerShdw>
                </a:effectLst>
              </a:rPr>
              <a:t>Bubonic Plague ( Black Death)</a:t>
            </a:r>
          </a:p>
          <a:p>
            <a:r>
              <a:rPr lang="en-US" dirty="0" smtClean="0">
                <a:effectLst>
                  <a:outerShdw blurRad="38100" dist="38100" dir="2700000" algn="tl">
                    <a:srgbClr val="000000">
                      <a:alpha val="43137"/>
                    </a:srgbClr>
                  </a:outerShdw>
                </a:effectLst>
              </a:rPr>
              <a:t>Social disputes </a:t>
            </a:r>
          </a:p>
          <a:p>
            <a:pPr lvl="1"/>
            <a:r>
              <a:rPr lang="en-US" dirty="0" smtClean="0">
                <a:effectLst>
                  <a:outerShdw blurRad="38100" dist="38100" dir="2700000" algn="tl">
                    <a:srgbClr val="000000">
                      <a:alpha val="43137"/>
                    </a:srgbClr>
                  </a:outerShdw>
                </a:effectLst>
              </a:rPr>
              <a:t>Between peasant-landowners</a:t>
            </a:r>
          </a:p>
          <a:p>
            <a:pPr lvl="1"/>
            <a:r>
              <a:rPr lang="en-US" dirty="0" smtClean="0">
                <a:effectLst>
                  <a:outerShdw blurRad="38100" dist="38100" dir="2700000" algn="tl">
                    <a:srgbClr val="000000">
                      <a:alpha val="43137"/>
                    </a:srgbClr>
                  </a:outerShdw>
                </a:effectLst>
              </a:rPr>
              <a:t>Artisan and employees</a:t>
            </a:r>
          </a:p>
          <a:p>
            <a:r>
              <a:rPr lang="en-US" dirty="0" smtClean="0">
                <a:effectLst>
                  <a:outerShdw blurRad="38100" dist="38100" dir="2700000" algn="tl">
                    <a:srgbClr val="000000">
                      <a:alpha val="43137"/>
                    </a:srgbClr>
                  </a:outerShdw>
                </a:effectLst>
              </a:rPr>
              <a:t>Development of technology and manufacturing</a:t>
            </a:r>
            <a:endParaRPr lang="en-US" dirty="0">
              <a:effectLst>
                <a:outerShdw blurRad="38100" dist="38100" dir="2700000" algn="tl">
                  <a:srgbClr val="000000">
                    <a:alpha val="43137"/>
                  </a:srgbClr>
                </a:outerShdw>
              </a:effectLs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High Middle Ages Economy</a:t>
            </a:r>
            <a:endParaRPr lang="en-US" b="1"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Urban growth </a:t>
            </a:r>
          </a:p>
          <a:p>
            <a:pPr lvl="1"/>
            <a:r>
              <a:rPr lang="en-US" dirty="0" smtClean="0">
                <a:effectLst>
                  <a:outerShdw blurRad="38100" dist="38100" dir="2700000" algn="tl">
                    <a:srgbClr val="000000">
                      <a:alpha val="43137"/>
                    </a:srgbClr>
                  </a:outerShdw>
                </a:effectLst>
              </a:rPr>
              <a:t>Specialization of manufacturing and commercial activities (banking)</a:t>
            </a:r>
          </a:p>
          <a:p>
            <a:r>
              <a:rPr lang="en-US" dirty="0" smtClean="0">
                <a:effectLst>
                  <a:outerShdw blurRad="38100" dist="38100" dir="2700000" algn="tl">
                    <a:srgbClr val="000000">
                      <a:alpha val="43137"/>
                    </a:srgbClr>
                  </a:outerShdw>
                </a:effectLst>
              </a:rPr>
              <a:t>Some peasants escape Manorialism and became free farmers</a:t>
            </a:r>
          </a:p>
          <a:p>
            <a:r>
              <a:rPr lang="en-US" dirty="0" smtClean="0">
                <a:effectLst>
                  <a:outerShdw blurRad="38100" dist="38100" dir="2700000" algn="tl">
                    <a:srgbClr val="000000">
                      <a:alpha val="43137"/>
                    </a:srgbClr>
                  </a:outerShdw>
                </a:effectLst>
              </a:rPr>
              <a:t>Money economy replaced barter systems</a:t>
            </a:r>
          </a:p>
          <a:p>
            <a:r>
              <a:rPr lang="en-US" dirty="0" smtClean="0">
                <a:effectLst>
                  <a:outerShdw blurRad="38100" dist="38100" dir="2700000" algn="tl">
                    <a:srgbClr val="000000">
                      <a:alpha val="43137"/>
                    </a:srgbClr>
                  </a:outerShdw>
                </a:effectLst>
              </a:rPr>
              <a:t>Trade will result in redevelopment of commerce in Mediterranean</a:t>
            </a:r>
            <a:endParaRPr lang="en-US" dirty="0">
              <a:effectLst>
                <a:outerShdw blurRad="38100" dist="38100" dir="2700000" algn="tl">
                  <a:srgbClr val="000000">
                    <a:alpha val="43137"/>
                  </a:srgbClr>
                </a:outerShdw>
              </a:effectLs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30480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Universities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143000"/>
            <a:ext cx="5029200" cy="5715000"/>
          </a:xfrm>
          <a:effectLst>
            <a:outerShdw blurRad="50800" dist="50800" dir="5400000" algn="ctr" rotWithShape="0">
              <a:schemeClr val="bg1"/>
            </a:outerShdw>
          </a:effectLst>
        </p:spPr>
        <p:txBody>
          <a:bodyPr>
            <a:normAutofit fontScale="62500" lnSpcReduction="20000"/>
          </a:bodyPr>
          <a:lstStyle/>
          <a:p>
            <a:r>
              <a:rPr lang="en-US" sz="3800" dirty="0" smtClean="0">
                <a:effectLst>
                  <a:outerShdw blurRad="38100" dist="38100" dir="2700000" algn="tl">
                    <a:srgbClr val="000000">
                      <a:alpha val="43137"/>
                    </a:srgbClr>
                  </a:outerShdw>
                </a:effectLst>
              </a:rPr>
              <a:t>Important effect of people thinking more openly </a:t>
            </a:r>
          </a:p>
          <a:p>
            <a:pPr lvl="1"/>
            <a:r>
              <a:rPr lang="en-US" sz="3800" dirty="0" smtClean="0">
                <a:effectLst>
                  <a:outerShdw blurRad="38100" dist="38100" dir="2700000" algn="tl">
                    <a:srgbClr val="000000">
                      <a:alpha val="43137"/>
                    </a:srgbClr>
                  </a:outerShdw>
                </a:effectLst>
              </a:rPr>
              <a:t>Men study philosophy, law, medicine</a:t>
            </a:r>
          </a:p>
          <a:p>
            <a:pPr lvl="1"/>
            <a:r>
              <a:rPr lang="en-US" sz="3800" dirty="0" smtClean="0">
                <a:effectLst>
                  <a:outerShdw blurRad="38100" dist="38100" dir="2700000" algn="tl">
                    <a:srgbClr val="000000">
                      <a:alpha val="43137"/>
                    </a:srgbClr>
                  </a:outerShdw>
                </a:effectLst>
              </a:rPr>
              <a:t>Not tied into a single bureaucratic system</a:t>
            </a:r>
          </a:p>
          <a:p>
            <a:pPr lvl="1"/>
            <a:r>
              <a:rPr lang="en-US" sz="3800" dirty="0" smtClean="0">
                <a:effectLst>
                  <a:outerShdw blurRad="38100" dist="38100" dir="2700000" algn="tl">
                    <a:srgbClr val="000000">
                      <a:alpha val="43137"/>
                    </a:srgbClr>
                  </a:outerShdw>
                </a:effectLst>
              </a:rPr>
              <a:t>Learn from the advances made in Muslim culture</a:t>
            </a:r>
          </a:p>
          <a:p>
            <a:pPr lvl="2"/>
            <a:r>
              <a:rPr lang="en-US" sz="2900" dirty="0" smtClean="0">
                <a:effectLst>
                  <a:outerShdw blurRad="38100" dist="38100" dir="2700000" algn="tl">
                    <a:srgbClr val="000000">
                      <a:alpha val="43137"/>
                    </a:srgbClr>
                  </a:outerShdw>
                </a:effectLst>
              </a:rPr>
              <a:t>Ideas of Aristotle, Ptolemy and Greeks had been preserved by Muslims and Byzantine Empire</a:t>
            </a:r>
          </a:p>
          <a:p>
            <a:pPr lvl="3"/>
            <a:r>
              <a:rPr lang="en-US" sz="2600" dirty="0" smtClean="0">
                <a:effectLst>
                  <a:outerShdw blurRad="38100" dist="38100" dir="2700000" algn="tl">
                    <a:srgbClr val="000000">
                      <a:alpha val="43137"/>
                    </a:srgbClr>
                  </a:outerShdw>
                </a:effectLst>
              </a:rPr>
              <a:t>Trading and crusading</a:t>
            </a:r>
          </a:p>
          <a:p>
            <a:pPr lvl="1"/>
            <a:r>
              <a:rPr lang="en-US" sz="3800" dirty="0" smtClean="0">
                <a:effectLst>
                  <a:outerShdw blurRad="38100" dist="38100" dir="2700000" algn="tl">
                    <a:srgbClr val="000000">
                      <a:alpha val="43137"/>
                    </a:srgbClr>
                  </a:outerShdw>
                </a:effectLst>
              </a:rPr>
              <a:t>Progression was called </a:t>
            </a:r>
            <a:r>
              <a:rPr lang="en-US" sz="3800" b="1" dirty="0" smtClean="0">
                <a:effectLst>
                  <a:outerShdw blurRad="38100" dist="38100" dir="2700000" algn="tl">
                    <a:srgbClr val="000000">
                      <a:alpha val="43137"/>
                    </a:srgbClr>
                  </a:outerShdw>
                </a:effectLst>
              </a:rPr>
              <a:t>scholasticism</a:t>
            </a:r>
          </a:p>
          <a:p>
            <a:pPr lvl="2"/>
            <a:r>
              <a:rPr lang="en-US" sz="2900" dirty="0" smtClean="0">
                <a:effectLst>
                  <a:outerShdw blurRad="38100" dist="38100" dir="2700000" algn="tl">
                    <a:srgbClr val="000000">
                      <a:alpha val="43137"/>
                    </a:srgbClr>
                  </a:outerShdw>
                </a:effectLst>
              </a:rPr>
              <a:t>Emphasized reason as well as faith in the interpretation of Christian doctrine</a:t>
            </a:r>
          </a:p>
          <a:p>
            <a:pPr lvl="2"/>
            <a:r>
              <a:rPr lang="en-US" sz="2900" dirty="0" smtClean="0">
                <a:effectLst>
                  <a:outerShdw blurRad="38100" dist="38100" dir="2700000" algn="tl">
                    <a:srgbClr val="000000">
                      <a:alpha val="43137"/>
                    </a:srgbClr>
                  </a:outerShdw>
                </a:effectLst>
              </a:rPr>
              <a:t>Will bring it into conflict with church</a:t>
            </a:r>
          </a:p>
          <a:p>
            <a:pPr lvl="1"/>
            <a:endParaRPr lang="en-US" dirty="0">
              <a:effectLst>
                <a:outerShdw blurRad="38100" dist="38100" dir="2700000" algn="tl">
                  <a:srgbClr val="000000">
                    <a:alpha val="43137"/>
                  </a:srgbClr>
                </a:outerShdw>
              </a:effectLst>
            </a:endParaRPr>
          </a:p>
        </p:txBody>
      </p:sp>
      <p:pic>
        <p:nvPicPr>
          <p:cNvPr id="4" name="Picture 4" descr="map-Chambers-Medieval Universities"/>
          <p:cNvPicPr>
            <a:picLocks noChangeAspect="1" noChangeArrowheads="1"/>
          </p:cNvPicPr>
          <p:nvPr/>
        </p:nvPicPr>
        <p:blipFill>
          <a:blip r:embed="rId2" cstate="print">
            <a:lum bright="-6000" contrast="6000"/>
          </a:blip>
          <a:srcRect l="952" t="969" r="952" b="8904"/>
          <a:stretch>
            <a:fillRect/>
          </a:stretch>
        </p:blipFill>
        <p:spPr bwMode="auto">
          <a:xfrm>
            <a:off x="5181600" y="3124200"/>
            <a:ext cx="3797590" cy="3429000"/>
          </a:xfrm>
          <a:prstGeom prst="rect">
            <a:avLst/>
          </a:prstGeom>
          <a:noFill/>
          <a:ln w="9525">
            <a:solidFill>
              <a:srgbClr val="00517A"/>
            </a:solidFill>
            <a:miter lim="800000"/>
            <a:headEnd/>
            <a:tailEnd/>
          </a:ln>
        </p:spPr>
      </p:pic>
      <p:pic>
        <p:nvPicPr>
          <p:cNvPr id="5" name="Picture 5" descr="ALl SOuls-1"/>
          <p:cNvPicPr>
            <a:picLocks noChangeAspect="1" noChangeArrowheads="1"/>
          </p:cNvPicPr>
          <p:nvPr/>
        </p:nvPicPr>
        <p:blipFill>
          <a:blip r:embed="rId3" cstate="print">
            <a:lum contrast="6000"/>
          </a:blip>
          <a:srcRect/>
          <a:stretch>
            <a:fillRect/>
          </a:stretch>
        </p:blipFill>
        <p:spPr bwMode="auto">
          <a:xfrm>
            <a:off x="5181600" y="228600"/>
            <a:ext cx="3657600" cy="2754060"/>
          </a:xfrm>
          <a:prstGeom prst="rect">
            <a:avLst/>
          </a:prstGeom>
          <a:noFill/>
          <a:ln w="9525">
            <a:solidFill>
              <a:srgbClr val="00517A"/>
            </a:solid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Development of universities after 1000 CE led to intellectual innovation</a:t>
            </a:r>
          </a:p>
          <a:p>
            <a:pPr lvl="1"/>
            <a:r>
              <a:rPr lang="en-US" dirty="0" smtClean="0">
                <a:effectLst>
                  <a:outerShdw blurRad="38100" dist="38100" dir="2700000" algn="tl">
                    <a:srgbClr val="000000">
                      <a:alpha val="43137"/>
                    </a:srgbClr>
                  </a:outerShdw>
                </a:effectLst>
              </a:rPr>
              <a:t>Peter Abelard</a:t>
            </a:r>
          </a:p>
          <a:p>
            <a:pPr lvl="2"/>
            <a:r>
              <a:rPr lang="en-US" dirty="0" smtClean="0">
                <a:effectLst>
                  <a:outerShdw blurRad="38100" dist="38100" dir="2700000" algn="tl">
                    <a:srgbClr val="000000">
                      <a:alpha val="43137"/>
                    </a:srgbClr>
                  </a:outerShdw>
                </a:effectLst>
              </a:rPr>
              <a:t>Use of logic to consider doctrinal issues</a:t>
            </a:r>
          </a:p>
          <a:p>
            <a:pPr lvl="1"/>
            <a:r>
              <a:rPr lang="en-US" dirty="0" smtClean="0">
                <a:effectLst>
                  <a:outerShdw blurRad="38100" dist="38100" dir="2700000" algn="tl">
                    <a:srgbClr val="000000">
                      <a:alpha val="43137"/>
                    </a:srgbClr>
                  </a:outerShdw>
                </a:effectLst>
              </a:rPr>
              <a:t>Bernard </a:t>
            </a:r>
            <a:r>
              <a:rPr lang="en-US" dirty="0" err="1" smtClean="0">
                <a:effectLst>
                  <a:outerShdw blurRad="38100" dist="38100" dir="2700000" algn="tl">
                    <a:srgbClr val="000000">
                      <a:alpha val="43137"/>
                    </a:srgbClr>
                  </a:outerShdw>
                </a:effectLst>
              </a:rPr>
              <a:t>Clairvaux</a:t>
            </a:r>
            <a:endParaRPr lang="en-US" dirty="0" smtClean="0">
              <a:effectLst>
                <a:outerShdw blurRad="38100" dist="38100" dir="2700000" algn="tl">
                  <a:srgbClr val="000000">
                    <a:alpha val="43137"/>
                  </a:srgbClr>
                </a:outerShdw>
              </a:effectLst>
            </a:endParaRPr>
          </a:p>
          <a:p>
            <a:pPr lvl="2"/>
            <a:r>
              <a:rPr lang="en-US" dirty="0" smtClean="0">
                <a:effectLst>
                  <a:outerShdw blurRad="38100" dist="38100" dir="2700000" algn="tl">
                    <a:srgbClr val="000000">
                      <a:alpha val="43137"/>
                    </a:srgbClr>
                  </a:outerShdw>
                </a:effectLst>
              </a:rPr>
              <a:t>Favored mysticism over rationalism</a:t>
            </a:r>
          </a:p>
          <a:p>
            <a:pPr lvl="2"/>
            <a:r>
              <a:rPr lang="en-US" dirty="0" smtClean="0">
                <a:effectLst>
                  <a:outerShdw blurRad="38100" dist="38100" dir="2700000" algn="tl">
                    <a:srgbClr val="000000">
                      <a:alpha val="43137"/>
                    </a:srgbClr>
                  </a:outerShdw>
                </a:effectLst>
              </a:rPr>
              <a:t>Similar to Islam</a:t>
            </a:r>
          </a:p>
          <a:p>
            <a:pPr lvl="1"/>
            <a:r>
              <a:rPr lang="en-US" dirty="0" smtClean="0">
                <a:effectLst>
                  <a:outerShdw blurRad="38100" dist="38100" dir="2700000" algn="tl">
                    <a:srgbClr val="000000">
                      <a:alpha val="43137"/>
                    </a:srgbClr>
                  </a:outerShdw>
                </a:effectLst>
              </a:rPr>
              <a:t>Introduction of classical authors</a:t>
            </a:r>
          </a:p>
          <a:p>
            <a:pPr lvl="2"/>
            <a:r>
              <a:rPr lang="en-US" dirty="0" smtClean="0">
                <a:effectLst>
                  <a:outerShdw blurRad="38100" dist="38100" dir="2700000" algn="tl">
                    <a:srgbClr val="000000">
                      <a:alpha val="43137"/>
                    </a:srgbClr>
                  </a:outerShdw>
                </a:effectLst>
              </a:rPr>
              <a:t>Lead to greater synthesis of rationalism and theology</a:t>
            </a:r>
          </a:p>
          <a:p>
            <a:pPr lvl="1"/>
            <a:endParaRPr lang="en-US" dirty="0">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8956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Pepin The Short</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1600201"/>
            <a:ext cx="4495800" cy="4114800"/>
          </a:xfrm>
          <a:effectLst>
            <a:outerShdw blurRad="50800" dist="50800" dir="5400000" algn="ctr" rotWithShape="0">
              <a:schemeClr val="bg1"/>
            </a:outerShdw>
          </a:effectLst>
        </p:spPr>
        <p:txBody>
          <a:bodyPr>
            <a:noAutofit/>
          </a:bodyPr>
          <a:lstStyle/>
          <a:p>
            <a:r>
              <a:rPr lang="en-US" sz="2800" dirty="0" smtClean="0">
                <a:effectLst>
                  <a:outerShdw blurRad="38100" dist="38100" dir="2700000" algn="tl">
                    <a:srgbClr val="000000">
                      <a:alpha val="43137"/>
                    </a:srgbClr>
                  </a:outerShdw>
                </a:effectLst>
              </a:rPr>
              <a:t>Son of Charles Martel</a:t>
            </a:r>
          </a:p>
          <a:p>
            <a:r>
              <a:rPr lang="en-US" sz="2800" dirty="0" smtClean="0">
                <a:effectLst>
                  <a:outerShdw blurRad="38100" dist="38100" dir="2700000" algn="tl">
                    <a:srgbClr val="000000">
                      <a:alpha val="43137"/>
                    </a:srgbClr>
                  </a:outerShdw>
                </a:effectLst>
              </a:rPr>
              <a:t>Chooses to have his succession certified by the Pope</a:t>
            </a:r>
          </a:p>
          <a:p>
            <a:pPr lvl="1"/>
            <a:r>
              <a:rPr lang="en-US" sz="2400" dirty="0" smtClean="0">
                <a:effectLst>
                  <a:outerShdw blurRad="38100" dist="38100" dir="2700000" algn="tl">
                    <a:srgbClr val="000000">
                      <a:alpha val="43137"/>
                    </a:srgbClr>
                  </a:outerShdw>
                </a:effectLst>
              </a:rPr>
              <a:t>Significant because it sends a signal that an empire’s legitimacy rested on Roman Catholic church approval</a:t>
            </a:r>
          </a:p>
          <a:p>
            <a:r>
              <a:rPr lang="en-US" sz="2800" dirty="0" smtClean="0">
                <a:effectLst>
                  <a:outerShdw blurRad="38100" dist="38100" dir="2700000" algn="tl">
                    <a:srgbClr val="000000">
                      <a:alpha val="43137"/>
                    </a:srgbClr>
                  </a:outerShdw>
                </a:effectLst>
              </a:rPr>
              <a:t>Took land away from Lombards</a:t>
            </a:r>
          </a:p>
          <a:p>
            <a:pPr lvl="1"/>
            <a:r>
              <a:rPr lang="en-US" sz="2400" dirty="0" smtClean="0">
                <a:effectLst>
                  <a:outerShdw blurRad="38100" dist="38100" dir="2700000" algn="tl">
                    <a:srgbClr val="000000">
                      <a:alpha val="43137"/>
                    </a:srgbClr>
                  </a:outerShdw>
                </a:effectLst>
              </a:rPr>
              <a:t>Gave land to the church creating the  Vatican states</a:t>
            </a:r>
            <a:endParaRPr lang="en-US" sz="2400" dirty="0">
              <a:effectLst>
                <a:outerShdw blurRad="38100" dist="38100" dir="2700000" algn="tl">
                  <a:srgbClr val="000000">
                    <a:alpha val="43137"/>
                  </a:srgbClr>
                </a:outerShdw>
              </a:effectLst>
            </a:endParaRPr>
          </a:p>
        </p:txBody>
      </p:sp>
      <p:pic>
        <p:nvPicPr>
          <p:cNvPr id="4" name="Picture 3" descr="Pepin the short.jpg"/>
          <p:cNvPicPr>
            <a:picLocks noChangeAspect="1"/>
          </p:cNvPicPr>
          <p:nvPr/>
        </p:nvPicPr>
        <p:blipFill>
          <a:blip r:embed="rId3" cstate="print"/>
          <a:stretch>
            <a:fillRect/>
          </a:stretch>
        </p:blipFill>
        <p:spPr>
          <a:xfrm>
            <a:off x="4497658" y="0"/>
            <a:ext cx="4646342" cy="571500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Thomas Aquinas</a:t>
            </a:r>
            <a:endParaRPr lang="en-US" dirty="0"/>
          </a:p>
        </p:txBody>
      </p:sp>
      <p:sp>
        <p:nvSpPr>
          <p:cNvPr id="4" name="Title 1"/>
          <p:cNvSpPr>
            <a:spLocks noGrp="1"/>
          </p:cNvSpPr>
          <p:nvPr>
            <p:ph idx="1"/>
          </p:nvPr>
        </p:nvSpPr>
        <p:spPr>
          <a:xfrm>
            <a:off x="457200" y="1600200"/>
            <a:ext cx="4419600" cy="4525963"/>
          </a:xfrm>
          <a:effectLst>
            <a:outerShdw blurRad="50800" dist="50800" dir="5400000" algn="ctr" rotWithShape="0">
              <a:schemeClr val="bg1"/>
            </a:outerShdw>
          </a:effectLst>
        </p:spPr>
        <p:txBody>
          <a:bodyPr>
            <a:normAutofit fontScale="77500" lnSpcReduction="20000"/>
          </a:bodyPr>
          <a:lstStyle/>
          <a:p>
            <a:r>
              <a:rPr lang="en-US" dirty="0" smtClean="0">
                <a:effectLst>
                  <a:outerShdw blurRad="38100" dist="38100" dir="2700000" algn="tl">
                    <a:srgbClr val="000000">
                      <a:alpha val="43137"/>
                    </a:srgbClr>
                  </a:outerShdw>
                </a:effectLst>
              </a:rPr>
              <a:t> significant inroads in altering Christian thought</a:t>
            </a:r>
          </a:p>
          <a:p>
            <a:pPr lvl="1"/>
            <a:r>
              <a:rPr lang="en-US" dirty="0" smtClean="0">
                <a:effectLst>
                  <a:outerShdw blurRad="38100" dist="38100" dir="2700000" algn="tl">
                    <a:srgbClr val="000000">
                      <a:alpha val="43137"/>
                    </a:srgbClr>
                  </a:outerShdw>
                </a:effectLst>
              </a:rPr>
              <a:t>Synthesis of rational philosophy with Christian theology</a:t>
            </a:r>
          </a:p>
          <a:p>
            <a:r>
              <a:rPr lang="en-US" dirty="0" smtClean="0">
                <a:effectLst>
                  <a:outerShdw blurRad="38100" dist="38100" dir="2700000" algn="tl">
                    <a:srgbClr val="000000">
                      <a:alpha val="43137"/>
                    </a:srgbClr>
                  </a:outerShdw>
                </a:effectLst>
              </a:rPr>
              <a:t>Author of </a:t>
            </a:r>
            <a:r>
              <a:rPr lang="en-US" b="1" dirty="0" smtClean="0">
                <a:effectLst>
                  <a:outerShdw blurRad="38100" dist="38100" dir="2700000" algn="tl">
                    <a:srgbClr val="000000">
                      <a:alpha val="43137"/>
                    </a:srgbClr>
                  </a:outerShdw>
                </a:effectLst>
              </a:rPr>
              <a:t>Summa Theologica</a:t>
            </a:r>
          </a:p>
          <a:p>
            <a:pPr lvl="1"/>
            <a:r>
              <a:rPr lang="en-US" dirty="0" smtClean="0">
                <a:effectLst>
                  <a:outerShdw blurRad="38100" dist="38100" dir="2700000" algn="tl">
                    <a:srgbClr val="000000">
                      <a:alpha val="43137"/>
                    </a:srgbClr>
                  </a:outerShdw>
                </a:effectLst>
              </a:rPr>
              <a:t>Faith and reason are not in conflict</a:t>
            </a:r>
          </a:p>
          <a:p>
            <a:pPr lvl="1"/>
            <a:r>
              <a:rPr lang="en-US" dirty="0" smtClean="0">
                <a:effectLst>
                  <a:outerShdw blurRad="38100" dist="38100" dir="2700000" algn="tl">
                    <a:srgbClr val="000000">
                      <a:alpha val="43137"/>
                    </a:srgbClr>
                  </a:outerShdw>
                </a:effectLst>
              </a:rPr>
              <a:t>Both are gifts from God</a:t>
            </a:r>
          </a:p>
          <a:p>
            <a:pPr lvl="1"/>
            <a:r>
              <a:rPr lang="en-US" dirty="0" smtClean="0">
                <a:effectLst>
                  <a:outerShdw blurRad="38100" dist="38100" dir="2700000" algn="tl">
                    <a:srgbClr val="000000">
                      <a:alpha val="43137"/>
                    </a:srgbClr>
                  </a:outerShdw>
                </a:effectLst>
              </a:rPr>
              <a:t>Each used to enhance each other</a:t>
            </a:r>
          </a:p>
          <a:p>
            <a:pPr lvl="1"/>
            <a:r>
              <a:rPr lang="en-US" dirty="0" smtClean="0">
                <a:effectLst>
                  <a:outerShdw blurRad="38100" dist="38100" dir="2700000" algn="tl">
                    <a:srgbClr val="000000">
                      <a:alpha val="43137"/>
                    </a:srgbClr>
                  </a:outerShdw>
                </a:effectLst>
              </a:rPr>
              <a:t>Faith come first</a:t>
            </a:r>
          </a:p>
          <a:p>
            <a:pPr lvl="1"/>
            <a:r>
              <a:rPr lang="en-US" dirty="0" smtClean="0">
                <a:effectLst>
                  <a:outerShdw blurRad="38100" dist="38100" dir="2700000" algn="tl">
                    <a:srgbClr val="000000">
                      <a:alpha val="43137"/>
                    </a:srgbClr>
                  </a:outerShdw>
                </a:effectLst>
              </a:rPr>
              <a:t>Through reason, humans could find order</a:t>
            </a:r>
            <a:endParaRPr lang="en-US" dirty="0">
              <a:effectLst>
                <a:outerShdw blurRad="38100" dist="38100" dir="2700000" algn="tl">
                  <a:srgbClr val="000000">
                    <a:alpha val="43137"/>
                  </a:srgbClr>
                </a:outerShdw>
              </a:effectLst>
            </a:endParaRPr>
          </a:p>
        </p:txBody>
      </p:sp>
      <p:pic>
        <p:nvPicPr>
          <p:cNvPr id="5" name="Picture 4" descr="thomas_aquinas-719213.jpg"/>
          <p:cNvPicPr>
            <a:picLocks noChangeAspect="1"/>
          </p:cNvPicPr>
          <p:nvPr/>
        </p:nvPicPr>
        <p:blipFill>
          <a:blip r:embed="rId2" cstate="print"/>
          <a:stretch>
            <a:fillRect/>
          </a:stretch>
        </p:blipFill>
        <p:spPr>
          <a:xfrm>
            <a:off x="4800600" y="1371600"/>
            <a:ext cx="3733800" cy="4878833"/>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4600" y="5562600"/>
            <a:ext cx="25908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Black Death</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533400"/>
            <a:ext cx="4572000" cy="6019800"/>
          </a:xfrm>
          <a:effectLst>
            <a:outerShdw blurRad="50800" dist="50800" dir="5400000" algn="ctr" rotWithShape="0">
              <a:schemeClr val="bg1"/>
            </a:outerShdw>
          </a:effectLst>
        </p:spPr>
        <p:txBody>
          <a:bodyPr>
            <a:normAutofit lnSpcReduction="10000"/>
          </a:bodyPr>
          <a:lstStyle/>
          <a:p>
            <a:r>
              <a:rPr lang="en-US" dirty="0" smtClean="0">
                <a:effectLst>
                  <a:outerShdw blurRad="38100" dist="38100" dir="2700000" algn="tl">
                    <a:srgbClr val="000000">
                      <a:alpha val="43137"/>
                    </a:srgbClr>
                  </a:outerShdw>
                </a:effectLst>
              </a:rPr>
              <a:t>Also called </a:t>
            </a:r>
            <a:r>
              <a:rPr lang="en-US" b="1" dirty="0" smtClean="0">
                <a:effectLst>
                  <a:outerShdw blurRad="38100" dist="38100" dir="2700000" algn="tl">
                    <a:srgbClr val="000000">
                      <a:alpha val="43137"/>
                    </a:srgbClr>
                  </a:outerShdw>
                </a:effectLst>
              </a:rPr>
              <a:t>Bubonic plague</a:t>
            </a:r>
          </a:p>
          <a:p>
            <a:pPr lvl="1"/>
            <a:r>
              <a:rPr lang="en-US" dirty="0" smtClean="0">
                <a:effectLst>
                  <a:outerShdw blurRad="38100" dist="38100" dir="2700000" algn="tl">
                    <a:srgbClr val="000000">
                      <a:alpha val="43137"/>
                    </a:srgbClr>
                  </a:outerShdw>
                </a:effectLst>
              </a:rPr>
              <a:t>Spread by fleas on rats</a:t>
            </a:r>
          </a:p>
          <a:p>
            <a:r>
              <a:rPr lang="en-US" dirty="0" smtClean="0">
                <a:effectLst>
                  <a:outerShdw blurRad="38100" dist="38100" dir="2700000" algn="tl">
                    <a:srgbClr val="000000">
                      <a:alpha val="43137"/>
                    </a:srgbClr>
                  </a:outerShdw>
                </a:effectLst>
              </a:rPr>
              <a:t>Causes</a:t>
            </a:r>
          </a:p>
          <a:p>
            <a:pPr lvl="1"/>
            <a:r>
              <a:rPr lang="en-US" dirty="0" smtClean="0">
                <a:effectLst>
                  <a:outerShdw blurRad="38100" dist="38100" dir="2700000" algn="tl">
                    <a:srgbClr val="000000">
                      <a:alpha val="43137"/>
                    </a:srgbClr>
                  </a:outerShdw>
                </a:effectLst>
              </a:rPr>
              <a:t>Many people believed that God was punishing them</a:t>
            </a:r>
          </a:p>
          <a:p>
            <a:pPr lvl="1"/>
            <a:r>
              <a:rPr lang="en-US" dirty="0" smtClean="0">
                <a:effectLst>
                  <a:outerShdw blurRad="38100" dist="38100" dir="2700000" algn="tl">
                    <a:srgbClr val="000000">
                      <a:alpha val="43137"/>
                    </a:srgbClr>
                  </a:outerShdw>
                </a:effectLst>
              </a:rPr>
              <a:t>Some people believed that God was using the plague to end the world.</a:t>
            </a:r>
          </a:p>
          <a:p>
            <a:r>
              <a:rPr lang="en-US" dirty="0" smtClean="0">
                <a:effectLst>
                  <a:outerShdw blurRad="38100" dist="38100" dir="2700000" algn="tl">
                    <a:srgbClr val="000000">
                      <a:alpha val="43137"/>
                    </a:srgbClr>
                  </a:outerShdw>
                </a:effectLst>
              </a:rPr>
              <a:t>Nearly half of people of Europe will die from Black Death</a:t>
            </a:r>
          </a:p>
          <a:p>
            <a:pPr lvl="1"/>
            <a:endParaRPr lang="en-US" dirty="0">
              <a:effectLst>
                <a:outerShdw blurRad="38100" dist="38100" dir="2700000" algn="tl">
                  <a:srgbClr val="000000">
                    <a:alpha val="43137"/>
                  </a:srgbClr>
                </a:outerShdw>
              </a:effectLst>
            </a:endParaRPr>
          </a:p>
        </p:txBody>
      </p:sp>
      <p:pic>
        <p:nvPicPr>
          <p:cNvPr id="4" name="Picture 3" descr="Doktorschnabel_430px.jpg"/>
          <p:cNvPicPr>
            <a:picLocks noChangeAspect="1"/>
          </p:cNvPicPr>
          <p:nvPr/>
        </p:nvPicPr>
        <p:blipFill>
          <a:blip r:embed="rId2" cstate="print"/>
          <a:stretch>
            <a:fillRect/>
          </a:stretch>
        </p:blipFill>
        <p:spPr>
          <a:xfrm>
            <a:off x="4800600" y="533400"/>
            <a:ext cx="3979204" cy="4800600"/>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28956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100 Year War</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114800" cy="5257800"/>
          </a:xfrm>
          <a:effectLst>
            <a:outerShdw blurRad="50800" dist="50800" dir="5400000" algn="ctr" rotWithShape="0">
              <a:schemeClr val="bg1"/>
            </a:outerShdw>
          </a:effectLst>
        </p:spPr>
        <p:txBody>
          <a:bodyPr>
            <a:normAutofit fontScale="92500" lnSpcReduction="20000"/>
          </a:bodyPr>
          <a:lstStyle/>
          <a:p>
            <a:r>
              <a:rPr lang="en-US" dirty="0" smtClean="0">
                <a:effectLst>
                  <a:outerShdw blurRad="38100" dist="38100" dir="2700000" algn="tl">
                    <a:srgbClr val="000000">
                      <a:alpha val="43137"/>
                    </a:srgbClr>
                  </a:outerShdw>
                </a:effectLst>
              </a:rPr>
              <a:t>Between France and England</a:t>
            </a:r>
          </a:p>
          <a:p>
            <a:pPr lvl="1"/>
            <a:r>
              <a:rPr lang="en-US" dirty="0" smtClean="0">
                <a:effectLst>
                  <a:outerShdw blurRad="38100" dist="38100" dir="2700000" algn="tl">
                    <a:srgbClr val="000000">
                      <a:alpha val="43137"/>
                    </a:srgbClr>
                  </a:outerShdw>
                </a:effectLst>
              </a:rPr>
              <a:t>Fought over English control land in France</a:t>
            </a:r>
          </a:p>
          <a:p>
            <a:r>
              <a:rPr lang="en-US" dirty="0" smtClean="0">
                <a:effectLst>
                  <a:outerShdw blurRad="38100" dist="38100" dir="2700000" algn="tl">
                    <a:srgbClr val="000000">
                      <a:alpha val="43137"/>
                    </a:srgbClr>
                  </a:outerShdw>
                </a:effectLst>
              </a:rPr>
              <a:t>France </a:t>
            </a:r>
          </a:p>
          <a:p>
            <a:pPr lvl="1"/>
            <a:r>
              <a:rPr lang="en-US" dirty="0" smtClean="0">
                <a:effectLst>
                  <a:outerShdw blurRad="38100" dist="38100" dir="2700000" algn="tl">
                    <a:srgbClr val="000000">
                      <a:alpha val="43137"/>
                    </a:srgbClr>
                  </a:outerShdw>
                </a:effectLst>
              </a:rPr>
              <a:t> larger population </a:t>
            </a:r>
          </a:p>
          <a:p>
            <a:pPr lvl="1"/>
            <a:r>
              <a:rPr lang="en-US" dirty="0" smtClean="0">
                <a:effectLst>
                  <a:outerShdw blurRad="38100" dist="38100" dir="2700000" algn="tl">
                    <a:srgbClr val="000000">
                      <a:alpha val="43137"/>
                    </a:srgbClr>
                  </a:outerShdw>
                </a:effectLst>
              </a:rPr>
              <a:t> fighting on own land</a:t>
            </a:r>
          </a:p>
          <a:p>
            <a:pPr lvl="1"/>
            <a:r>
              <a:rPr lang="en-US" dirty="0" smtClean="0">
                <a:effectLst>
                  <a:outerShdw blurRad="38100" dist="38100" dir="2700000" algn="tl">
                    <a:srgbClr val="000000">
                      <a:alpha val="43137"/>
                    </a:srgbClr>
                  </a:outerShdw>
                </a:effectLst>
              </a:rPr>
              <a:t>disadvantage of being disunited &amp; poor tax system</a:t>
            </a:r>
          </a:p>
          <a:p>
            <a:r>
              <a:rPr lang="en-US" dirty="0" smtClean="0">
                <a:effectLst>
                  <a:outerShdw blurRad="38100" dist="38100" dir="2700000" algn="tl">
                    <a:srgbClr val="000000">
                      <a:alpha val="43137"/>
                    </a:srgbClr>
                  </a:outerShdw>
                </a:effectLst>
              </a:rPr>
              <a:t>England </a:t>
            </a:r>
          </a:p>
          <a:p>
            <a:pPr lvl="1"/>
            <a:r>
              <a:rPr lang="en-US" dirty="0" smtClean="0">
                <a:effectLst>
                  <a:outerShdw blurRad="38100" dist="38100" dir="2700000" algn="tl">
                    <a:srgbClr val="000000">
                      <a:alpha val="43137"/>
                    </a:srgbClr>
                  </a:outerShdw>
                </a:effectLst>
              </a:rPr>
              <a:t>had better weapons and training</a:t>
            </a:r>
          </a:p>
          <a:p>
            <a:endParaRPr lang="en-US" dirty="0">
              <a:effectLst>
                <a:outerShdw blurRad="38100" dist="38100" dir="2700000" algn="tl">
                  <a:srgbClr val="000000">
                    <a:alpha val="43137"/>
                  </a:srgbClr>
                </a:outerShdw>
              </a:effectLst>
            </a:endParaRPr>
          </a:p>
        </p:txBody>
      </p:sp>
      <p:pic>
        <p:nvPicPr>
          <p:cNvPr id="4" name="Picture 3" descr="hundredyearswar.jpg"/>
          <p:cNvPicPr>
            <a:picLocks noChangeAspect="1"/>
          </p:cNvPicPr>
          <p:nvPr/>
        </p:nvPicPr>
        <p:blipFill>
          <a:blip r:embed="rId2" cstate="print"/>
          <a:stretch>
            <a:fillRect/>
          </a:stretch>
        </p:blipFill>
        <p:spPr>
          <a:xfrm>
            <a:off x="4343400" y="1219200"/>
            <a:ext cx="4651461" cy="4038600"/>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Edward III</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His claim to the French throne will cause the 100 Year War</a:t>
            </a:r>
            <a:endParaRPr lang="en-US" dirty="0">
              <a:effectLst>
                <a:outerShdw blurRad="38100" dist="38100" dir="2700000" algn="tl">
                  <a:srgbClr val="000000">
                    <a:alpha val="43137"/>
                  </a:srgbClr>
                </a:outerShdw>
              </a:effectLst>
            </a:endParaRPr>
          </a:p>
        </p:txBody>
      </p:sp>
      <p:pic>
        <p:nvPicPr>
          <p:cNvPr id="4" name="Picture 3" descr="250px-EdwardIII-Cassell.jpg"/>
          <p:cNvPicPr>
            <a:picLocks noChangeAspect="1"/>
          </p:cNvPicPr>
          <p:nvPr/>
        </p:nvPicPr>
        <p:blipFill>
          <a:blip r:embed="rId2" cstate="print"/>
          <a:stretch>
            <a:fillRect/>
          </a:stretch>
        </p:blipFill>
        <p:spPr>
          <a:xfrm>
            <a:off x="2577596" y="2795778"/>
            <a:ext cx="2565904" cy="2843022"/>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685800"/>
            <a:ext cx="8229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Battles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3581400"/>
            <a:ext cx="7772400" cy="3048000"/>
          </a:xfrm>
          <a:effectLst>
            <a:outerShdw blurRad="50800" dist="50800" dir="5400000" algn="ctr" rotWithShape="0">
              <a:schemeClr val="bg1"/>
            </a:outerShdw>
          </a:effectLst>
        </p:spPr>
        <p:txBody>
          <a:bodyPr>
            <a:normAutofit lnSpcReduction="10000"/>
          </a:bodyPr>
          <a:lstStyle/>
          <a:p>
            <a:r>
              <a:rPr lang="en-US" b="1" dirty="0" smtClean="0">
                <a:effectLst>
                  <a:outerShdw blurRad="38100" dist="38100" dir="2700000" algn="tl">
                    <a:srgbClr val="000000">
                      <a:alpha val="43137"/>
                    </a:srgbClr>
                  </a:outerShdw>
                </a:effectLst>
              </a:rPr>
              <a:t>Crecy</a:t>
            </a:r>
          </a:p>
          <a:p>
            <a:pPr lvl="1"/>
            <a:r>
              <a:rPr lang="en-US" dirty="0" smtClean="0">
                <a:effectLst>
                  <a:outerShdw blurRad="38100" dist="38100" dir="2700000" algn="tl">
                    <a:srgbClr val="000000">
                      <a:alpha val="43137"/>
                    </a:srgbClr>
                  </a:outerShdw>
                </a:effectLst>
              </a:rPr>
              <a:t>English victory</a:t>
            </a:r>
          </a:p>
          <a:p>
            <a:pPr lvl="1"/>
            <a:r>
              <a:rPr lang="en-US" dirty="0" smtClean="0">
                <a:effectLst>
                  <a:outerShdw blurRad="38100" dist="38100" dir="2700000" algn="tl">
                    <a:srgbClr val="000000">
                      <a:alpha val="43137"/>
                    </a:srgbClr>
                  </a:outerShdw>
                </a:effectLst>
              </a:rPr>
              <a:t>Use of firearm (cannon) and longbow</a:t>
            </a:r>
          </a:p>
          <a:p>
            <a:r>
              <a:rPr lang="en-US" dirty="0" smtClean="0">
                <a:effectLst>
                  <a:outerShdw blurRad="38100" dist="38100" dir="2700000" algn="tl">
                    <a:srgbClr val="000000">
                      <a:alpha val="43137"/>
                    </a:srgbClr>
                  </a:outerShdw>
                </a:effectLst>
              </a:rPr>
              <a:t>England made major mistake by not taking Paris after this battle</a:t>
            </a:r>
          </a:p>
          <a:p>
            <a:pPr lvl="1"/>
            <a:r>
              <a:rPr lang="en-US" dirty="0" smtClean="0">
                <a:effectLst>
                  <a:outerShdw blurRad="38100" dist="38100" dir="2700000" algn="tl">
                    <a:srgbClr val="000000">
                      <a:alpha val="43137"/>
                    </a:srgbClr>
                  </a:outerShdw>
                </a:effectLst>
              </a:rPr>
              <a:t>Will prolong the war</a:t>
            </a:r>
            <a:endParaRPr lang="en-US" dirty="0">
              <a:effectLst>
                <a:outerShdw blurRad="38100" dist="38100" dir="2700000" algn="tl">
                  <a:srgbClr val="000000">
                    <a:alpha val="43137"/>
                  </a:srgbClr>
                </a:outerShdw>
              </a:effectLst>
            </a:endParaRPr>
          </a:p>
        </p:txBody>
      </p:sp>
      <p:pic>
        <p:nvPicPr>
          <p:cNvPr id="4" name="Picture 3" descr="crecy.jpg"/>
          <p:cNvPicPr>
            <a:picLocks noChangeAspect="1"/>
          </p:cNvPicPr>
          <p:nvPr/>
        </p:nvPicPr>
        <p:blipFill>
          <a:blip r:embed="rId2" cstate="print"/>
          <a:stretch>
            <a:fillRect/>
          </a:stretch>
        </p:blipFill>
        <p:spPr>
          <a:xfrm>
            <a:off x="177800" y="152400"/>
            <a:ext cx="5080000" cy="3378200"/>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3528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Joan of Arc</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646237"/>
            <a:ext cx="5181600" cy="4602163"/>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Appear at the low point for France in the war</a:t>
            </a:r>
          </a:p>
          <a:p>
            <a:r>
              <a:rPr lang="en-US" dirty="0" smtClean="0">
                <a:effectLst>
                  <a:outerShdw blurRad="38100" dist="38100" dir="2700000" algn="tl">
                    <a:srgbClr val="000000">
                      <a:alpha val="43137"/>
                    </a:srgbClr>
                  </a:outerShdw>
                </a:effectLst>
              </a:rPr>
              <a:t>Tells French king that she has heard voice of God telling her she will lead France to victory</a:t>
            </a:r>
          </a:p>
          <a:p>
            <a:r>
              <a:rPr lang="en-US" dirty="0" smtClean="0"/>
              <a:t>Win a major battle at </a:t>
            </a:r>
            <a:r>
              <a:rPr lang="en-US" b="1" dirty="0" smtClean="0"/>
              <a:t>Orleans</a:t>
            </a:r>
          </a:p>
          <a:p>
            <a:endParaRPr lang="en-US" dirty="0" smtClean="0">
              <a:effectLst>
                <a:outerShdw blurRad="38100" dist="38100" dir="2700000" algn="tl">
                  <a:srgbClr val="000000">
                    <a:alpha val="43137"/>
                  </a:srgbClr>
                </a:outerShdw>
              </a:effectLst>
            </a:endParaRPr>
          </a:p>
        </p:txBody>
      </p:sp>
      <p:pic>
        <p:nvPicPr>
          <p:cNvPr id="4" name="Picture 3" descr="joan of arc.jpg"/>
          <p:cNvPicPr>
            <a:picLocks noChangeAspect="1"/>
          </p:cNvPicPr>
          <p:nvPr/>
        </p:nvPicPr>
        <p:blipFill>
          <a:blip r:embed="rId2" cstate="print"/>
          <a:stretch>
            <a:fillRect/>
          </a:stretch>
        </p:blipFill>
        <p:spPr>
          <a:xfrm>
            <a:off x="5257800" y="861332"/>
            <a:ext cx="3581400" cy="4796518"/>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81000" y="685800"/>
            <a:ext cx="4495800" cy="42672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Later capture by the English</a:t>
            </a:r>
          </a:p>
          <a:p>
            <a:pPr lvl="1"/>
            <a:r>
              <a:rPr lang="en-US" dirty="0" smtClean="0">
                <a:effectLst>
                  <a:outerShdw blurRad="38100" dist="38100" dir="2700000" algn="tl">
                    <a:srgbClr val="000000">
                      <a:alpha val="43137"/>
                    </a:srgbClr>
                  </a:outerShdw>
                </a:effectLst>
              </a:rPr>
              <a:t>Tried as a witch and burn at the stake</a:t>
            </a:r>
          </a:p>
          <a:p>
            <a:r>
              <a:rPr lang="en-US" dirty="0" smtClean="0">
                <a:effectLst>
                  <a:outerShdw blurRad="38100" dist="38100" dir="2700000" algn="tl">
                    <a:srgbClr val="000000">
                      <a:alpha val="43137"/>
                    </a:srgbClr>
                  </a:outerShdw>
                </a:effectLst>
              </a:rPr>
              <a:t>English hope this will break the French but instead unites them to victory.</a:t>
            </a:r>
          </a:p>
          <a:p>
            <a:endParaRPr lang="en-US" dirty="0"/>
          </a:p>
        </p:txBody>
      </p:sp>
      <p:pic>
        <p:nvPicPr>
          <p:cNvPr id="4" name="Picture 3" descr="witch_JoanArc17-e.jpg"/>
          <p:cNvPicPr>
            <a:picLocks noChangeAspect="1"/>
          </p:cNvPicPr>
          <p:nvPr/>
        </p:nvPicPr>
        <p:blipFill>
          <a:blip r:embed="rId2" cstate="print"/>
          <a:stretch>
            <a:fillRect/>
          </a:stretch>
        </p:blipFill>
        <p:spPr>
          <a:xfrm>
            <a:off x="4854295" y="685800"/>
            <a:ext cx="3908705" cy="502920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7432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Charles VII</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52400" y="1600200"/>
            <a:ext cx="3657600" cy="4525963"/>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Individual who Joan of Arc believes to be the rightful king of France</a:t>
            </a:r>
            <a:endParaRPr lang="en-US" dirty="0">
              <a:effectLst>
                <a:outerShdw blurRad="38100" dist="38100" dir="2700000" algn="tl">
                  <a:srgbClr val="000000">
                    <a:alpha val="43137"/>
                  </a:srgbClr>
                </a:outerShdw>
              </a:effectLst>
            </a:endParaRPr>
          </a:p>
        </p:txBody>
      </p:sp>
      <p:pic>
        <p:nvPicPr>
          <p:cNvPr id="4" name="Picture 3" descr="Portrait-Of-Charles-VII-Of-France-C_-1445.jpg"/>
          <p:cNvPicPr>
            <a:picLocks noChangeAspect="1"/>
          </p:cNvPicPr>
          <p:nvPr/>
        </p:nvPicPr>
        <p:blipFill>
          <a:blip r:embed="rId2" cstate="print"/>
          <a:stretch>
            <a:fillRect/>
          </a:stretch>
        </p:blipFill>
        <p:spPr>
          <a:xfrm>
            <a:off x="3886200" y="228600"/>
            <a:ext cx="5100320" cy="6096000"/>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Effects of 100 Year War</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France has a new sense of unity</a:t>
            </a:r>
          </a:p>
          <a:p>
            <a:r>
              <a:rPr lang="en-US" dirty="0" smtClean="0">
                <a:effectLst>
                  <a:outerShdw blurRad="38100" dist="38100" dir="2700000" algn="tl">
                    <a:srgbClr val="000000">
                      <a:alpha val="43137"/>
                    </a:srgbClr>
                  </a:outerShdw>
                </a:effectLst>
              </a:rPr>
              <a:t>England will be divided by conflict over lost of war</a:t>
            </a:r>
          </a:p>
          <a:p>
            <a:r>
              <a:rPr lang="en-US" dirty="0" smtClean="0">
                <a:effectLst>
                  <a:outerShdw blurRad="38100" dist="38100" dir="2700000" algn="tl">
                    <a:srgbClr val="000000">
                      <a:alpha val="43137"/>
                    </a:srgbClr>
                  </a:outerShdw>
                </a:effectLst>
              </a:rPr>
              <a:t>Hasten the decline of Feudalism</a:t>
            </a:r>
          </a:p>
          <a:p>
            <a:r>
              <a:rPr lang="en-US" dirty="0" smtClean="0">
                <a:effectLst>
                  <a:outerShdw blurRad="38100" dist="38100" dir="2700000" algn="tl">
                    <a:srgbClr val="000000">
                      <a:alpha val="43137"/>
                    </a:srgbClr>
                  </a:outerShdw>
                </a:effectLst>
              </a:rPr>
              <a:t>Replaced Knights with national armies</a:t>
            </a:r>
          </a:p>
          <a:p>
            <a:pPr lvl="1"/>
            <a:r>
              <a:rPr lang="en-US" dirty="0" smtClean="0">
                <a:effectLst>
                  <a:outerShdw blurRad="38100" dist="38100" dir="2700000" algn="tl">
                    <a:srgbClr val="000000">
                      <a:alpha val="43137"/>
                    </a:srgbClr>
                  </a:outerShdw>
                </a:effectLst>
              </a:rPr>
              <a:t>Paid armies</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400" y="2667000"/>
            <a:ext cx="19812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War of Roses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0"/>
            <a:ext cx="5562600" cy="3200400"/>
          </a:xfrm>
          <a:effectLst>
            <a:outerShdw blurRad="50800" dist="50800" dir="5400000" algn="ctr" rotWithShape="0">
              <a:schemeClr val="bg1"/>
            </a:outerShdw>
          </a:effectLst>
        </p:spPr>
        <p:txBody>
          <a:bodyPr>
            <a:normAutofit fontScale="92500" lnSpcReduction="20000"/>
          </a:bodyPr>
          <a:lstStyle/>
          <a:p>
            <a:r>
              <a:rPr lang="en-US" dirty="0" smtClean="0">
                <a:effectLst>
                  <a:outerShdw blurRad="38100" dist="38100" dir="2700000" algn="tl">
                    <a:srgbClr val="000000">
                      <a:alpha val="43137"/>
                    </a:srgbClr>
                  </a:outerShdw>
                </a:effectLst>
              </a:rPr>
              <a:t>Civil War in England over the throne</a:t>
            </a:r>
          </a:p>
          <a:p>
            <a:pPr lvl="1"/>
            <a:r>
              <a:rPr lang="en-US" dirty="0" smtClean="0">
                <a:effectLst>
                  <a:outerShdw blurRad="38100" dist="38100" dir="2700000" algn="tl">
                    <a:srgbClr val="000000">
                      <a:alpha val="43137"/>
                    </a:srgbClr>
                  </a:outerShdw>
                </a:effectLst>
              </a:rPr>
              <a:t>Between two families</a:t>
            </a:r>
          </a:p>
          <a:p>
            <a:pPr lvl="2"/>
            <a:r>
              <a:rPr lang="en-US" dirty="0" smtClean="0">
                <a:effectLst>
                  <a:outerShdw blurRad="38100" dist="38100" dir="2700000" algn="tl">
                    <a:srgbClr val="000000">
                      <a:alpha val="43137"/>
                    </a:srgbClr>
                  </a:outerShdw>
                </a:effectLst>
              </a:rPr>
              <a:t>Lancaster (red rose) </a:t>
            </a:r>
          </a:p>
          <a:p>
            <a:pPr lvl="2"/>
            <a:r>
              <a:rPr lang="en-US" dirty="0" smtClean="0">
                <a:effectLst>
                  <a:outerShdw blurRad="38100" dist="38100" dir="2700000" algn="tl">
                    <a:srgbClr val="000000">
                      <a:alpha val="43137"/>
                    </a:srgbClr>
                  </a:outerShdw>
                </a:effectLst>
              </a:rPr>
              <a:t> York (white rose)</a:t>
            </a:r>
          </a:p>
          <a:p>
            <a:pPr lvl="1"/>
            <a:r>
              <a:rPr lang="en-US" dirty="0" smtClean="0">
                <a:effectLst>
                  <a:outerShdw blurRad="38100" dist="38100" dir="2700000" algn="tl">
                    <a:srgbClr val="000000">
                      <a:alpha val="43137"/>
                    </a:srgbClr>
                  </a:outerShdw>
                </a:effectLst>
              </a:rPr>
              <a:t>End when Henry (Lancaster) will marry Elizabeth of York </a:t>
            </a:r>
          </a:p>
          <a:p>
            <a:pPr lvl="2"/>
            <a:r>
              <a:rPr lang="en-US" dirty="0" smtClean="0">
                <a:effectLst>
                  <a:outerShdw blurRad="38100" dist="38100" dir="2700000" algn="tl">
                    <a:srgbClr val="000000">
                      <a:alpha val="43137"/>
                    </a:srgbClr>
                  </a:outerShdw>
                </a:effectLst>
              </a:rPr>
              <a:t>Form the </a:t>
            </a:r>
            <a:r>
              <a:rPr lang="en-US" b="1" dirty="0" smtClean="0">
                <a:effectLst>
                  <a:outerShdw blurRad="38100" dist="38100" dir="2700000" algn="tl">
                    <a:srgbClr val="000000">
                      <a:alpha val="43137"/>
                    </a:srgbClr>
                  </a:outerShdw>
                </a:effectLst>
              </a:rPr>
              <a:t>Tudor </a:t>
            </a:r>
            <a:r>
              <a:rPr lang="en-US" dirty="0" smtClean="0">
                <a:effectLst>
                  <a:outerShdw blurRad="38100" dist="38100" dir="2700000" algn="tl">
                    <a:srgbClr val="000000">
                      <a:alpha val="43137"/>
                    </a:srgbClr>
                  </a:outerShdw>
                </a:effectLst>
              </a:rPr>
              <a:t>dynasty</a:t>
            </a:r>
            <a:endParaRPr lang="en-US" dirty="0">
              <a:effectLst>
                <a:outerShdw blurRad="38100" dist="38100" dir="2700000" algn="tl">
                  <a:srgbClr val="000000">
                    <a:alpha val="43137"/>
                  </a:srgbClr>
                </a:outerShdw>
              </a:effectLst>
            </a:endParaRPr>
          </a:p>
        </p:txBody>
      </p:sp>
      <p:pic>
        <p:nvPicPr>
          <p:cNvPr id="5" name="Picture 4" descr="1warof roses 2.gif"/>
          <p:cNvPicPr>
            <a:picLocks noChangeAspect="1"/>
          </p:cNvPicPr>
          <p:nvPr/>
        </p:nvPicPr>
        <p:blipFill>
          <a:blip r:embed="rId2" cstate="print"/>
          <a:stretch>
            <a:fillRect/>
          </a:stretch>
        </p:blipFill>
        <p:spPr>
          <a:xfrm>
            <a:off x="228600" y="3048000"/>
            <a:ext cx="5105400" cy="3607816"/>
          </a:xfrm>
          <a:prstGeom prst="rect">
            <a:avLst/>
          </a:prstGeom>
        </p:spPr>
      </p:pic>
      <p:pic>
        <p:nvPicPr>
          <p:cNvPr id="6" name="Picture 5" descr="01henry7.jpg"/>
          <p:cNvPicPr>
            <a:picLocks noChangeAspect="1"/>
          </p:cNvPicPr>
          <p:nvPr/>
        </p:nvPicPr>
        <p:blipFill>
          <a:blip r:embed="rId3" cstate="print"/>
          <a:stretch>
            <a:fillRect/>
          </a:stretch>
        </p:blipFill>
        <p:spPr>
          <a:xfrm>
            <a:off x="6324600" y="152400"/>
            <a:ext cx="1676400" cy="2415561"/>
          </a:xfrm>
          <a:prstGeom prst="rect">
            <a:avLst/>
          </a:prstGeom>
        </p:spPr>
      </p:pic>
      <p:pic>
        <p:nvPicPr>
          <p:cNvPr id="7" name="Picture 6" descr="Anon_Elizabeth_of_York.jpg"/>
          <p:cNvPicPr>
            <a:picLocks noChangeAspect="1"/>
          </p:cNvPicPr>
          <p:nvPr/>
        </p:nvPicPr>
        <p:blipFill>
          <a:blip r:embed="rId4" cstate="print"/>
          <a:stretch>
            <a:fillRect/>
          </a:stretch>
        </p:blipFill>
        <p:spPr>
          <a:xfrm>
            <a:off x="6248400" y="3871349"/>
            <a:ext cx="1981200" cy="2758051"/>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657600" cy="1143000"/>
          </a:xfrm>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Charlemagne</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1219200"/>
            <a:ext cx="5410200" cy="5257800"/>
          </a:xfrm>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First time since the Fall of the Rome western Europe ruled by one government</a:t>
            </a:r>
          </a:p>
          <a:p>
            <a:pPr lvl="1"/>
            <a:r>
              <a:rPr lang="en-US" dirty="0" smtClean="0">
                <a:effectLst>
                  <a:outerShdw blurRad="38100" dist="38100" dir="2700000" algn="tl">
                    <a:srgbClr val="000000">
                      <a:alpha val="43137"/>
                    </a:srgbClr>
                  </a:outerShdw>
                </a:effectLst>
              </a:rPr>
              <a:t>800 CE</a:t>
            </a:r>
          </a:p>
          <a:p>
            <a:r>
              <a:rPr lang="en-US" dirty="0" smtClean="0">
                <a:effectLst>
                  <a:outerShdw blurRad="38100" dist="38100" dir="2700000" algn="tl">
                    <a:srgbClr val="000000">
                      <a:alpha val="43137"/>
                    </a:srgbClr>
                  </a:outerShdw>
                </a:effectLst>
              </a:rPr>
              <a:t>Wanted to revive learning</a:t>
            </a:r>
          </a:p>
          <a:p>
            <a:pPr lvl="1"/>
            <a:r>
              <a:rPr lang="en-US" dirty="0" smtClean="0">
                <a:effectLst>
                  <a:outerShdw blurRad="38100" dist="38100" dir="2700000" algn="tl">
                    <a:srgbClr val="000000">
                      <a:alpha val="43137"/>
                    </a:srgbClr>
                  </a:outerShdw>
                </a:effectLst>
              </a:rPr>
              <a:t>Study based on Bible and Latin writings</a:t>
            </a:r>
          </a:p>
        </p:txBody>
      </p:sp>
      <p:pic>
        <p:nvPicPr>
          <p:cNvPr id="4" name="Picture 3" descr="charlemagne.jpg"/>
          <p:cNvPicPr>
            <a:picLocks noChangeAspect="1"/>
          </p:cNvPicPr>
          <p:nvPr/>
        </p:nvPicPr>
        <p:blipFill>
          <a:blip r:embed="rId2" cstate="print"/>
          <a:stretch>
            <a:fillRect/>
          </a:stretch>
        </p:blipFill>
        <p:spPr>
          <a:xfrm>
            <a:off x="5943600" y="304799"/>
            <a:ext cx="2987040" cy="6622989"/>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609600" y="4876800"/>
            <a:ext cx="1647825" cy="1733550"/>
          </a:xfrm>
          <a:prstGeom prst="rect">
            <a:avLst/>
          </a:prstGeom>
          <a:noFill/>
          <a:ln w="9525">
            <a:noFill/>
            <a:miter lim="800000"/>
            <a:headEnd type="none" w="sm" len="sm"/>
            <a:tailEnd type="none" w="sm" len="sm"/>
          </a:ln>
        </p:spPr>
      </p:pic>
      <p:pic>
        <p:nvPicPr>
          <p:cNvPr id="6" name="Picture 6"/>
          <p:cNvPicPr>
            <a:picLocks noChangeAspect="1" noChangeArrowheads="1"/>
          </p:cNvPicPr>
          <p:nvPr/>
        </p:nvPicPr>
        <p:blipFill>
          <a:blip r:embed="rId4" cstate="print"/>
          <a:srcRect/>
          <a:stretch>
            <a:fillRect/>
          </a:stretch>
        </p:blipFill>
        <p:spPr bwMode="auto">
          <a:xfrm>
            <a:off x="3429000" y="4419600"/>
            <a:ext cx="2022475" cy="2057400"/>
          </a:xfrm>
          <a:prstGeom prst="rect">
            <a:avLst/>
          </a:prstGeom>
          <a:noFill/>
          <a:ln w="9525">
            <a:noFill/>
            <a:miter lim="800000"/>
            <a:headEnd type="none" w="sm" len="sm"/>
            <a:tailEnd type="none" w="sm" len="sm"/>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bylonian captivity.jpg"/>
          <p:cNvPicPr>
            <a:picLocks noChangeAspect="1"/>
          </p:cNvPicPr>
          <p:nvPr/>
        </p:nvPicPr>
        <p:blipFill>
          <a:blip r:embed="rId2" cstate="print"/>
          <a:stretch>
            <a:fillRect/>
          </a:stretch>
        </p:blipFill>
        <p:spPr>
          <a:xfrm>
            <a:off x="304800" y="0"/>
            <a:ext cx="4978400" cy="3733800"/>
          </a:xfrm>
          <a:prstGeom prst="rect">
            <a:avLst/>
          </a:prstGeom>
        </p:spPr>
      </p:pic>
      <p:sp>
        <p:nvSpPr>
          <p:cNvPr id="2" name="Title 1"/>
          <p:cNvSpPr>
            <a:spLocks noGrp="1"/>
          </p:cNvSpPr>
          <p:nvPr>
            <p:ph type="title"/>
          </p:nvPr>
        </p:nvSpPr>
        <p:spPr>
          <a:xfrm>
            <a:off x="5334000" y="1524000"/>
            <a:ext cx="35814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Church Reform</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3733800"/>
            <a:ext cx="8153400" cy="3124200"/>
          </a:xfrm>
          <a:effectLst>
            <a:outerShdw blurRad="50800" dist="50800" dir="5400000" algn="ctr" rotWithShape="0">
              <a:schemeClr val="bg1"/>
            </a:outerShdw>
          </a:effectLst>
        </p:spPr>
        <p:txBody>
          <a:bodyPr>
            <a:normAutofit fontScale="92500" lnSpcReduction="10000"/>
          </a:bodyPr>
          <a:lstStyle/>
          <a:p>
            <a:r>
              <a:rPr lang="en-US" dirty="0" smtClean="0">
                <a:effectLst>
                  <a:outerShdw blurRad="38100" dist="38100" dir="2700000" algn="tl">
                    <a:srgbClr val="000000">
                      <a:alpha val="43137"/>
                    </a:srgbClr>
                  </a:outerShdw>
                </a:effectLst>
              </a:rPr>
              <a:t>With the growth of educated middle class, people began to question church beliefs</a:t>
            </a:r>
          </a:p>
          <a:p>
            <a:r>
              <a:rPr lang="en-US" b="1" dirty="0" smtClean="0">
                <a:effectLst>
                  <a:outerShdw blurRad="38100" dist="38100" dir="2700000" algn="tl">
                    <a:srgbClr val="000000">
                      <a:alpha val="43137"/>
                    </a:srgbClr>
                  </a:outerShdw>
                </a:effectLst>
              </a:rPr>
              <a:t>Babylonian Captivity</a:t>
            </a:r>
          </a:p>
          <a:p>
            <a:pPr lvl="1"/>
            <a:r>
              <a:rPr lang="en-US" dirty="0" smtClean="0">
                <a:effectLst>
                  <a:outerShdw blurRad="38100" dist="38100" dir="2700000" algn="tl">
                    <a:srgbClr val="000000">
                      <a:alpha val="43137"/>
                    </a:srgbClr>
                  </a:outerShdw>
                </a:effectLst>
              </a:rPr>
              <a:t> Frenchman was elected Pope </a:t>
            </a:r>
          </a:p>
          <a:p>
            <a:pPr lvl="1"/>
            <a:r>
              <a:rPr lang="en-US" dirty="0" smtClean="0">
                <a:effectLst>
                  <a:outerShdw blurRad="38100" dist="38100" dir="2700000" algn="tl">
                    <a:srgbClr val="000000">
                      <a:alpha val="43137"/>
                    </a:srgbClr>
                  </a:outerShdw>
                </a:effectLst>
              </a:rPr>
              <a:t>Moved the papacy to Avignon France</a:t>
            </a:r>
          </a:p>
          <a:p>
            <a:pPr lvl="1"/>
            <a:r>
              <a:rPr lang="en-US" dirty="0" smtClean="0">
                <a:effectLst>
                  <a:outerShdw blurRad="38100" dist="38100" dir="2700000" algn="tl">
                    <a:srgbClr val="000000">
                      <a:alpha val="43137"/>
                    </a:srgbClr>
                  </a:outerShdw>
                </a:effectLst>
              </a:rPr>
              <a:t>Concern that the papacy would be dominated by French monarchs</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normAutofit/>
          </a:bodyPr>
          <a:lstStyle/>
          <a:p>
            <a:r>
              <a:rPr lang="en-US" dirty="0" smtClean="0">
                <a:effectLst>
                  <a:outerShdw blurRad="38100" dist="38100" dir="2700000" algn="tl">
                    <a:srgbClr val="000000">
                      <a:alpha val="43137"/>
                    </a:srgbClr>
                  </a:outerShdw>
                </a:effectLst>
              </a:rPr>
              <a:t>Pope Clement V</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Pope who move papacy from Rome to Avignon</a:t>
            </a:r>
          </a:p>
          <a:p>
            <a:pPr lvl="1"/>
            <a:r>
              <a:rPr lang="en-US" dirty="0" smtClean="0">
                <a:effectLst>
                  <a:outerShdw blurRad="38100" dist="38100" dir="2700000" algn="tl">
                    <a:srgbClr val="000000">
                      <a:alpha val="43137"/>
                    </a:srgbClr>
                  </a:outerShdw>
                </a:effectLst>
              </a:rPr>
              <a:t> Babylonian Captivity</a:t>
            </a:r>
            <a:endParaRPr lang="en-US" dirty="0">
              <a:effectLst>
                <a:outerShdw blurRad="38100" dist="38100" dir="2700000" algn="tl">
                  <a:srgbClr val="000000">
                    <a:alpha val="43137"/>
                  </a:srgbClr>
                </a:outerShdw>
              </a:effectLst>
            </a:endParaRPr>
          </a:p>
        </p:txBody>
      </p:sp>
      <p:pic>
        <p:nvPicPr>
          <p:cNvPr id="4" name="Picture 3" descr="pope_clement_v.gif"/>
          <p:cNvPicPr>
            <a:picLocks noChangeAspect="1"/>
          </p:cNvPicPr>
          <p:nvPr/>
        </p:nvPicPr>
        <p:blipFill>
          <a:blip r:embed="rId2" cstate="print"/>
          <a:stretch>
            <a:fillRect/>
          </a:stretch>
        </p:blipFill>
        <p:spPr>
          <a:xfrm>
            <a:off x="3962400" y="3276600"/>
            <a:ext cx="3276600" cy="3413125"/>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2895600" cy="1143000"/>
          </a:xfrm>
          <a:effectLst>
            <a:outerShdw blurRad="50800" dist="50800" dir="5400000" algn="ctr" rotWithShape="0">
              <a:schemeClr val="bg1"/>
            </a:outerShdw>
          </a:effectLst>
        </p:spPr>
        <p:txBody>
          <a:bodyPr>
            <a:normAutofit fontScale="90000"/>
          </a:bodyPr>
          <a:lstStyle/>
          <a:p>
            <a:r>
              <a:rPr lang="en-US" b="1" dirty="0" smtClean="0">
                <a:effectLst>
                  <a:outerShdw blurRad="38100" dist="38100" dir="2700000" algn="tl">
                    <a:srgbClr val="000000">
                      <a:alpha val="43137"/>
                    </a:srgbClr>
                  </a:outerShdw>
                </a:effectLst>
              </a:rPr>
              <a:t>Reconquista</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3886200"/>
            <a:ext cx="8229600" cy="2743200"/>
          </a:xfrm>
          <a:effectLst>
            <a:outerShdw blurRad="50800" dist="50800" dir="5400000" algn="ctr" rotWithShape="0">
              <a:schemeClr val="bg1"/>
            </a:outerShdw>
          </a:effectLst>
        </p:spPr>
        <p:txBody>
          <a:bodyPr>
            <a:normAutofit fontScale="85000" lnSpcReduction="20000"/>
          </a:bodyPr>
          <a:lstStyle/>
          <a:p>
            <a:r>
              <a:rPr lang="en-US" dirty="0" smtClean="0">
                <a:effectLst>
                  <a:outerShdw blurRad="38100" dist="38100" dir="2700000" algn="tl">
                    <a:srgbClr val="000000">
                      <a:alpha val="43137"/>
                    </a:srgbClr>
                  </a:outerShdw>
                </a:effectLst>
              </a:rPr>
              <a:t>Recon quest of Muslim areas in Spain</a:t>
            </a:r>
          </a:p>
          <a:p>
            <a:r>
              <a:rPr lang="en-US" b="1" dirty="0" smtClean="0">
                <a:effectLst>
                  <a:outerShdw blurRad="38100" dist="38100" dir="2700000" algn="tl">
                    <a:srgbClr val="000000">
                      <a:alpha val="43137"/>
                    </a:srgbClr>
                  </a:outerShdw>
                </a:effectLst>
              </a:rPr>
              <a:t>Ferdinand </a:t>
            </a:r>
            <a:r>
              <a:rPr lang="en-US" dirty="0" smtClean="0">
                <a:effectLst>
                  <a:outerShdw blurRad="38100" dist="38100" dir="2700000" algn="tl">
                    <a:srgbClr val="000000">
                      <a:alpha val="43137"/>
                    </a:srgbClr>
                  </a:outerShdw>
                </a:effectLst>
              </a:rPr>
              <a:t>of Aragon and </a:t>
            </a:r>
            <a:r>
              <a:rPr lang="en-US" b="1" dirty="0" smtClean="0">
                <a:effectLst>
                  <a:outerShdw blurRad="38100" dist="38100" dir="2700000" algn="tl">
                    <a:srgbClr val="000000">
                      <a:alpha val="43137"/>
                    </a:srgbClr>
                  </a:outerShdw>
                </a:effectLst>
              </a:rPr>
              <a:t>Isabella </a:t>
            </a:r>
            <a:r>
              <a:rPr lang="en-US" dirty="0" smtClean="0">
                <a:effectLst>
                  <a:outerShdw blurRad="38100" dist="38100" dir="2700000" algn="tl">
                    <a:srgbClr val="000000">
                      <a:alpha val="43137"/>
                    </a:srgbClr>
                  </a:outerShdw>
                </a:effectLst>
              </a:rPr>
              <a:t>will united Spain</a:t>
            </a:r>
          </a:p>
          <a:p>
            <a:pPr lvl="1"/>
            <a:r>
              <a:rPr lang="en-US" dirty="0" smtClean="0">
                <a:effectLst>
                  <a:outerShdw blurRad="38100" dist="38100" dir="2700000" algn="tl">
                    <a:srgbClr val="000000">
                      <a:alpha val="43137"/>
                    </a:srgbClr>
                  </a:outerShdw>
                </a:effectLst>
              </a:rPr>
              <a:t>Will not compete with the Church but use it as an ally</a:t>
            </a:r>
          </a:p>
          <a:p>
            <a:pPr lvl="1"/>
            <a:r>
              <a:rPr lang="en-US" dirty="0" smtClean="0">
                <a:effectLst>
                  <a:outerShdw blurRad="38100" dist="38100" dir="2700000" algn="tl">
                    <a:srgbClr val="000000">
                      <a:alpha val="43137"/>
                    </a:srgbClr>
                  </a:outerShdw>
                </a:effectLst>
              </a:rPr>
              <a:t>Will end any religious toleration</a:t>
            </a:r>
          </a:p>
          <a:p>
            <a:pPr lvl="2"/>
            <a:r>
              <a:rPr lang="en-US" dirty="0" smtClean="0">
                <a:effectLst>
                  <a:outerShdw blurRad="38100" dist="38100" dir="2700000" algn="tl">
                    <a:srgbClr val="000000">
                      <a:alpha val="43137"/>
                    </a:srgbClr>
                  </a:outerShdw>
                </a:effectLst>
              </a:rPr>
              <a:t>Want all Spaniards to be Catholics</a:t>
            </a:r>
          </a:p>
          <a:p>
            <a:pPr lvl="2"/>
            <a:r>
              <a:rPr lang="en-US" dirty="0" smtClean="0">
                <a:effectLst>
                  <a:outerShdw blurRad="38100" dist="38100" dir="2700000" algn="tl">
                    <a:srgbClr val="000000">
                      <a:alpha val="43137"/>
                    </a:srgbClr>
                  </a:outerShdw>
                </a:effectLst>
              </a:rPr>
              <a:t>Order people to convert or leave</a:t>
            </a:r>
          </a:p>
          <a:p>
            <a:pPr lvl="1"/>
            <a:r>
              <a:rPr lang="en-US" dirty="0" smtClean="0">
                <a:effectLst>
                  <a:outerShdw blurRad="38100" dist="38100" dir="2700000" algn="tl">
                    <a:srgbClr val="000000">
                      <a:alpha val="43137"/>
                    </a:srgbClr>
                  </a:outerShdw>
                </a:effectLst>
              </a:rPr>
              <a:t>Will weaken Spanish economy</a:t>
            </a:r>
          </a:p>
        </p:txBody>
      </p:sp>
      <p:pic>
        <p:nvPicPr>
          <p:cNvPr id="4" name="Picture 3" descr="reconquista2.bmp"/>
          <p:cNvPicPr>
            <a:picLocks noChangeAspect="1"/>
          </p:cNvPicPr>
          <p:nvPr/>
        </p:nvPicPr>
        <p:blipFill>
          <a:blip r:embed="rId2" cstate="print"/>
          <a:stretch>
            <a:fillRect/>
          </a:stretch>
        </p:blipFill>
        <p:spPr>
          <a:xfrm>
            <a:off x="3480908" y="49817"/>
            <a:ext cx="5510692" cy="3531583"/>
          </a:xfrm>
          <a:prstGeom prst="rect">
            <a:avLst/>
          </a:prstGeom>
        </p:spPr>
      </p:pic>
      <p:pic>
        <p:nvPicPr>
          <p:cNvPr id="5" name="Picture 4" descr="ferdinand and Isabella.jpg"/>
          <p:cNvPicPr>
            <a:picLocks noChangeAspect="1"/>
          </p:cNvPicPr>
          <p:nvPr/>
        </p:nvPicPr>
        <p:blipFill>
          <a:blip r:embed="rId3" cstate="print"/>
          <a:stretch>
            <a:fillRect/>
          </a:stretch>
        </p:blipFill>
        <p:spPr>
          <a:xfrm>
            <a:off x="152400" y="1676400"/>
            <a:ext cx="2952750" cy="1953033"/>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85800" y="4724400"/>
            <a:ext cx="8229600" cy="1752599"/>
          </a:xfrm>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Establish the </a:t>
            </a:r>
            <a:r>
              <a:rPr lang="en-US" b="1" dirty="0" smtClean="0">
                <a:effectLst>
                  <a:outerShdw blurRad="38100" dist="38100" dir="2700000" algn="tl">
                    <a:srgbClr val="000000">
                      <a:alpha val="43137"/>
                    </a:srgbClr>
                  </a:outerShdw>
                </a:effectLst>
              </a:rPr>
              <a:t>Spanish Inquisition</a:t>
            </a:r>
          </a:p>
          <a:p>
            <a:pPr lvl="1"/>
            <a:r>
              <a:rPr lang="en-US" dirty="0" smtClean="0">
                <a:effectLst>
                  <a:outerShdw blurRad="38100" dist="38100" dir="2700000" algn="tl">
                    <a:srgbClr val="000000">
                      <a:alpha val="43137"/>
                    </a:srgbClr>
                  </a:outerShdw>
                </a:effectLst>
              </a:rPr>
              <a:t>Court to enforce Catholic teachings</a:t>
            </a:r>
          </a:p>
          <a:p>
            <a:r>
              <a:rPr lang="en-US" dirty="0" smtClean="0">
                <a:effectLst>
                  <a:outerShdw blurRad="38100" dist="38100" dir="2700000" algn="tl">
                    <a:srgbClr val="000000">
                      <a:alpha val="43137"/>
                    </a:srgbClr>
                  </a:outerShdw>
                </a:effectLst>
              </a:rPr>
              <a:t>Torture anyone who suspect of </a:t>
            </a:r>
            <a:r>
              <a:rPr lang="en-US" b="1" dirty="0" smtClean="0">
                <a:effectLst>
                  <a:outerShdw blurRad="38100" dist="38100" dir="2700000" algn="tl">
                    <a:srgbClr val="000000">
                      <a:alpha val="43137"/>
                    </a:srgbClr>
                  </a:outerShdw>
                </a:effectLst>
              </a:rPr>
              <a:t>heresy</a:t>
            </a:r>
          </a:p>
          <a:p>
            <a:endParaRPr lang="en-US" dirty="0"/>
          </a:p>
        </p:txBody>
      </p:sp>
      <p:pic>
        <p:nvPicPr>
          <p:cNvPr id="5" name="Picture 4" descr="inquisition-wheel.jpg"/>
          <p:cNvPicPr>
            <a:picLocks noChangeAspect="1"/>
          </p:cNvPicPr>
          <p:nvPr/>
        </p:nvPicPr>
        <p:blipFill>
          <a:blip r:embed="rId2" cstate="print"/>
          <a:stretch>
            <a:fillRect/>
          </a:stretch>
        </p:blipFill>
        <p:spPr>
          <a:xfrm>
            <a:off x="2514600" y="153162"/>
            <a:ext cx="4419600" cy="4397502"/>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0" y="381000"/>
            <a:ext cx="6096000" cy="6172200"/>
          </a:xfrm>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Great Schism</a:t>
            </a:r>
          </a:p>
          <a:p>
            <a:pPr lvl="1"/>
            <a:r>
              <a:rPr lang="en-US" dirty="0" smtClean="0">
                <a:effectLst>
                  <a:outerShdw blurRad="38100" dist="38100" dir="2700000" algn="tl">
                    <a:srgbClr val="000000">
                      <a:alpha val="43137"/>
                    </a:srgbClr>
                  </a:outerShdw>
                </a:effectLst>
              </a:rPr>
              <a:t>French pope dies while visiting Rome</a:t>
            </a:r>
          </a:p>
          <a:p>
            <a:pPr lvl="1"/>
            <a:r>
              <a:rPr lang="en-US" dirty="0" smtClean="0">
                <a:effectLst>
                  <a:outerShdw blurRad="38100" dist="38100" dir="2700000" algn="tl">
                    <a:srgbClr val="000000">
                      <a:alpha val="43137"/>
                    </a:srgbClr>
                  </a:outerShdw>
                </a:effectLst>
              </a:rPr>
              <a:t>Cardinals elected an Italian pope but later claim that they did under duress</a:t>
            </a:r>
          </a:p>
          <a:p>
            <a:pPr lvl="1"/>
            <a:r>
              <a:rPr lang="en-US" dirty="0" smtClean="0">
                <a:effectLst>
                  <a:outerShdw blurRad="38100" dist="38100" dir="2700000" algn="tl">
                    <a:srgbClr val="000000">
                      <a:alpha val="43137"/>
                    </a:srgbClr>
                  </a:outerShdw>
                </a:effectLst>
              </a:rPr>
              <a:t>So they elect a French Pope</a:t>
            </a:r>
          </a:p>
          <a:p>
            <a:pPr lvl="2"/>
            <a:r>
              <a:rPr lang="en-US" dirty="0" smtClean="0">
                <a:effectLst>
                  <a:outerShdw blurRad="38100" dist="38100" dir="2700000" algn="tl">
                    <a:srgbClr val="000000">
                      <a:alpha val="43137"/>
                    </a:srgbClr>
                  </a:outerShdw>
                </a:effectLst>
              </a:rPr>
              <a:t>Two popes –each calling each other false pope</a:t>
            </a:r>
          </a:p>
          <a:p>
            <a:pPr lvl="2"/>
            <a:r>
              <a:rPr lang="en-US" dirty="0" smtClean="0">
                <a:effectLst>
                  <a:outerShdw blurRad="38100" dist="38100" dir="2700000" algn="tl">
                    <a:srgbClr val="000000">
                      <a:alpha val="43137"/>
                    </a:srgbClr>
                  </a:outerShdw>
                </a:effectLst>
              </a:rPr>
              <a:t>Elect a third pope hoping that other two would resign</a:t>
            </a:r>
          </a:p>
          <a:p>
            <a:pPr lvl="1"/>
            <a:r>
              <a:rPr lang="en-US" dirty="0" smtClean="0">
                <a:effectLst>
                  <a:outerShdw blurRad="38100" dist="38100" dir="2700000" algn="tl">
                    <a:srgbClr val="000000">
                      <a:alpha val="43137"/>
                    </a:srgbClr>
                  </a:outerShdw>
                </a:effectLst>
              </a:rPr>
              <a:t>Finally all 3 Popes forced to resign and other Pope elected.</a:t>
            </a:r>
            <a:endParaRPr lang="en-US" dirty="0">
              <a:effectLst>
                <a:outerShdw blurRad="38100" dist="38100" dir="2700000" algn="tl">
                  <a:srgbClr val="000000">
                    <a:alpha val="43137"/>
                  </a:srgbClr>
                </a:outerShdw>
              </a:effectLst>
            </a:endParaRPr>
          </a:p>
        </p:txBody>
      </p:sp>
      <p:pic>
        <p:nvPicPr>
          <p:cNvPr id="4" name="Picture 3" descr="Nicaea_icon-full;init_.jpg"/>
          <p:cNvPicPr>
            <a:picLocks noChangeAspect="1"/>
          </p:cNvPicPr>
          <p:nvPr/>
        </p:nvPicPr>
        <p:blipFill>
          <a:blip r:embed="rId2" cstate="print"/>
          <a:stretch>
            <a:fillRect/>
          </a:stretch>
        </p:blipFill>
        <p:spPr>
          <a:xfrm>
            <a:off x="6019801" y="1077686"/>
            <a:ext cx="3124200" cy="4180114"/>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Pope Martin V</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lstStyle/>
          <a:p>
            <a:r>
              <a:rPr lang="en-US" dirty="0" smtClean="0">
                <a:effectLst>
                  <a:outerShdw blurRad="38100" dist="38100" dir="2700000" algn="tl">
                    <a:srgbClr val="000000">
                      <a:alpha val="43137"/>
                    </a:srgbClr>
                  </a:outerShdw>
                </a:effectLst>
              </a:rPr>
              <a:t>Elected Pope to end the Great Schism</a:t>
            </a:r>
            <a:endParaRPr lang="en-US" dirty="0">
              <a:effectLst>
                <a:outerShdw blurRad="38100" dist="38100" dir="2700000" algn="tl">
                  <a:srgbClr val="000000">
                    <a:alpha val="43137"/>
                  </a:srgbClr>
                </a:outerShdw>
              </a:effectLst>
            </a:endParaRPr>
          </a:p>
        </p:txBody>
      </p:sp>
      <p:pic>
        <p:nvPicPr>
          <p:cNvPr id="4" name="Picture 3" descr="pope_martin_v.gif"/>
          <p:cNvPicPr>
            <a:picLocks noChangeAspect="1"/>
          </p:cNvPicPr>
          <p:nvPr/>
        </p:nvPicPr>
        <p:blipFill>
          <a:blip r:embed="rId2" cstate="print"/>
          <a:stretch>
            <a:fillRect/>
          </a:stretch>
        </p:blipFill>
        <p:spPr>
          <a:xfrm>
            <a:off x="2667000" y="2399434"/>
            <a:ext cx="3505200" cy="4401416"/>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lstStyle/>
          <a:p>
            <a:r>
              <a:rPr lang="en-US" b="1" dirty="0" smtClean="0">
                <a:effectLst>
                  <a:outerShdw blurRad="38100" dist="38100" dir="2700000" algn="tl">
                    <a:srgbClr val="000000">
                      <a:alpha val="43137"/>
                    </a:srgbClr>
                  </a:outerShdw>
                </a:effectLst>
              </a:rPr>
              <a:t>Women</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normAutofit fontScale="85000" lnSpcReduction="20000"/>
          </a:bodyPr>
          <a:lstStyle/>
          <a:p>
            <a:r>
              <a:rPr lang="en-US" dirty="0" smtClean="0">
                <a:effectLst>
                  <a:outerShdw blurRad="38100" dist="38100" dir="2700000" algn="tl">
                    <a:srgbClr val="000000">
                      <a:alpha val="43137"/>
                    </a:srgbClr>
                  </a:outerShdw>
                </a:effectLst>
              </a:rPr>
              <a:t>Christian religion</a:t>
            </a:r>
          </a:p>
          <a:p>
            <a:pPr lvl="1"/>
            <a:r>
              <a:rPr lang="en-US" dirty="0" smtClean="0">
                <a:effectLst>
                  <a:outerShdw blurRad="38100" dist="38100" dir="2700000" algn="tl">
                    <a:srgbClr val="000000">
                      <a:alpha val="43137"/>
                    </a:srgbClr>
                  </a:outerShdw>
                </a:effectLst>
              </a:rPr>
              <a:t>Equality of souls</a:t>
            </a:r>
          </a:p>
          <a:p>
            <a:pPr lvl="1"/>
            <a:r>
              <a:rPr lang="en-US" dirty="0" smtClean="0">
                <a:effectLst>
                  <a:outerShdw blurRad="38100" dist="38100" dir="2700000" algn="tl">
                    <a:srgbClr val="000000">
                      <a:alpha val="43137"/>
                    </a:srgbClr>
                  </a:outerShdw>
                </a:effectLst>
              </a:rPr>
              <a:t>Convents</a:t>
            </a:r>
          </a:p>
          <a:p>
            <a:pPr lvl="1"/>
            <a:r>
              <a:rPr lang="en-US" dirty="0" smtClean="0">
                <a:effectLst>
                  <a:outerShdw blurRad="38100" dist="38100" dir="2700000" algn="tl">
                    <a:srgbClr val="000000">
                      <a:alpha val="43137"/>
                    </a:srgbClr>
                  </a:outerShdw>
                </a:effectLst>
              </a:rPr>
              <a:t>Veneration of Mary</a:t>
            </a:r>
          </a:p>
          <a:p>
            <a:pPr lvl="2"/>
            <a:r>
              <a:rPr lang="en-US" dirty="0" smtClean="0">
                <a:effectLst>
                  <a:outerShdw blurRad="38100" dist="38100" dir="2700000" algn="tl">
                    <a:srgbClr val="000000">
                      <a:alpha val="43137"/>
                    </a:srgbClr>
                  </a:outerShdw>
                </a:effectLst>
              </a:rPr>
              <a:t>Religious saints</a:t>
            </a:r>
          </a:p>
          <a:p>
            <a:pPr lvl="1"/>
            <a:r>
              <a:rPr lang="en-US" dirty="0" smtClean="0">
                <a:effectLst>
                  <a:outerShdw blurRad="38100" dist="38100" dir="2700000" algn="tl">
                    <a:srgbClr val="000000">
                      <a:alpha val="43137"/>
                    </a:srgbClr>
                  </a:outerShdw>
                </a:effectLst>
              </a:rPr>
              <a:t>But…. Eve as cause of original sin</a:t>
            </a:r>
          </a:p>
          <a:p>
            <a:r>
              <a:rPr lang="en-US" dirty="0" smtClean="0">
                <a:effectLst>
                  <a:outerShdw blurRad="38100" dist="38100" dir="2700000" algn="tl">
                    <a:srgbClr val="000000">
                      <a:alpha val="43137"/>
                    </a:srgbClr>
                  </a:outerShdw>
                </a:effectLst>
              </a:rPr>
              <a:t>Compared to Islam</a:t>
            </a:r>
          </a:p>
          <a:p>
            <a:pPr lvl="1"/>
            <a:r>
              <a:rPr lang="en-US" dirty="0" smtClean="0">
                <a:effectLst>
                  <a:outerShdw blurRad="38100" dist="38100" dir="2700000" algn="tl">
                    <a:srgbClr val="000000">
                      <a:alpha val="43137"/>
                    </a:srgbClr>
                  </a:outerShdw>
                </a:effectLst>
              </a:rPr>
              <a:t>Less confined to household</a:t>
            </a:r>
          </a:p>
          <a:p>
            <a:pPr lvl="1"/>
            <a:r>
              <a:rPr lang="en-US" dirty="0" smtClean="0">
                <a:effectLst>
                  <a:outerShdw blurRad="38100" dist="38100" dir="2700000" algn="tl">
                    <a:srgbClr val="000000">
                      <a:alpha val="43137"/>
                    </a:srgbClr>
                  </a:outerShdw>
                </a:effectLst>
              </a:rPr>
              <a:t>Less segregated in church services– but couldn’t lead</a:t>
            </a:r>
          </a:p>
          <a:p>
            <a:r>
              <a:rPr lang="en-US" dirty="0" smtClean="0">
                <a:effectLst>
                  <a:outerShdw blurRad="38100" dist="38100" dir="2700000" algn="tl">
                    <a:srgbClr val="000000">
                      <a:alpha val="43137"/>
                    </a:srgbClr>
                  </a:outerShdw>
                </a:effectLst>
              </a:rPr>
              <a:t>Urban women had role in commerce</a:t>
            </a:r>
          </a:p>
          <a:p>
            <a:r>
              <a:rPr lang="en-US" dirty="0" smtClean="0">
                <a:effectLst>
                  <a:outerShdw blurRad="38100" dist="38100" dir="2700000" algn="tl">
                    <a:srgbClr val="000000">
                      <a:alpha val="43137"/>
                    </a:srgbClr>
                  </a:outerShdw>
                </a:effectLst>
              </a:rPr>
              <a:t>Literature stressed women as docile/ supportive/ chivalry</a:t>
            </a:r>
          </a:p>
          <a:p>
            <a:pPr lvl="2">
              <a:buNone/>
            </a:pP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bg1"/>
            </a:outerShdw>
          </a:effectLst>
        </p:spPr>
        <p:txBody>
          <a:bodyPr>
            <a:normAutofit/>
          </a:bodyPr>
          <a:lstStyle/>
          <a:p>
            <a:r>
              <a:rPr lang="en-US" b="1" dirty="0" smtClean="0">
                <a:effectLst>
                  <a:outerShdw blurRad="38100" dist="38100" dir="2700000" algn="tl">
                    <a:srgbClr val="000000">
                      <a:alpha val="43137"/>
                    </a:srgbClr>
                  </a:outerShdw>
                </a:effectLst>
              </a:rPr>
              <a:t>Power of Kings end Middle Ages</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effectLst>
            <a:outerShdw blurRad="50800" dist="50800" dir="5400000" algn="ctr" rotWithShape="0">
              <a:schemeClr val="bg1"/>
            </a:outerShdw>
          </a:effectLst>
        </p:spPr>
        <p:txBody>
          <a:bodyPr>
            <a:normAutofit fontScale="92500" lnSpcReduction="10000"/>
          </a:bodyPr>
          <a:lstStyle/>
          <a:p>
            <a:r>
              <a:rPr lang="en-US" dirty="0" smtClean="0">
                <a:effectLst>
                  <a:outerShdw blurRad="38100" dist="38100" dir="2700000" algn="tl">
                    <a:srgbClr val="000000">
                      <a:alpha val="43137"/>
                    </a:srgbClr>
                  </a:outerShdw>
                </a:effectLst>
              </a:rPr>
              <a:t>Increases</a:t>
            </a:r>
          </a:p>
          <a:p>
            <a:pPr lvl="1"/>
            <a:r>
              <a:rPr lang="en-US" dirty="0" smtClean="0">
                <a:effectLst>
                  <a:outerShdw blurRad="38100" dist="38100" dir="2700000" algn="tl">
                    <a:srgbClr val="000000">
                      <a:alpha val="43137"/>
                    </a:srgbClr>
                  </a:outerShdw>
                </a:effectLst>
              </a:rPr>
              <a:t>Development of national armies</a:t>
            </a:r>
          </a:p>
          <a:p>
            <a:pPr lvl="1"/>
            <a:r>
              <a:rPr lang="en-US" dirty="0" smtClean="0">
                <a:effectLst>
                  <a:outerShdw blurRad="38100" dist="38100" dir="2700000" algn="tl">
                    <a:srgbClr val="000000">
                      <a:alpha val="43137"/>
                    </a:srgbClr>
                  </a:outerShdw>
                </a:effectLst>
              </a:rPr>
              <a:t>Growth of trained bureaucracies</a:t>
            </a:r>
          </a:p>
          <a:p>
            <a:pPr lvl="1"/>
            <a:r>
              <a:rPr lang="en-US" dirty="0" smtClean="0">
                <a:effectLst>
                  <a:outerShdw blurRad="38100" dist="38100" dir="2700000" algn="tl">
                    <a:srgbClr val="000000">
                      <a:alpha val="43137"/>
                    </a:srgbClr>
                  </a:outerShdw>
                </a:effectLst>
              </a:rPr>
              <a:t>Tax</a:t>
            </a:r>
          </a:p>
          <a:p>
            <a:pPr lvl="1"/>
            <a:r>
              <a:rPr lang="en-US" dirty="0" smtClean="0">
                <a:effectLst>
                  <a:outerShdw blurRad="38100" dist="38100" dir="2700000" algn="tl">
                    <a:srgbClr val="000000">
                      <a:alpha val="43137"/>
                    </a:srgbClr>
                  </a:outerShdw>
                </a:effectLst>
              </a:rPr>
              <a:t>Centralized legal codes and court systems</a:t>
            </a:r>
          </a:p>
          <a:p>
            <a:r>
              <a:rPr lang="en-US" dirty="0" smtClean="0">
                <a:effectLst>
                  <a:outerShdw blurRad="38100" dist="38100" dir="2700000" algn="tl">
                    <a:srgbClr val="000000">
                      <a:alpha val="43137"/>
                    </a:srgbClr>
                  </a:outerShdw>
                </a:effectLst>
              </a:rPr>
              <a:t>Limitations</a:t>
            </a:r>
          </a:p>
          <a:p>
            <a:pPr lvl="1"/>
            <a:r>
              <a:rPr lang="en-US" dirty="0" smtClean="0">
                <a:effectLst>
                  <a:outerShdw blurRad="38100" dist="38100" dir="2700000" algn="tl">
                    <a:srgbClr val="000000">
                      <a:alpha val="43137"/>
                    </a:srgbClr>
                  </a:outerShdw>
                </a:effectLst>
              </a:rPr>
              <a:t>Church could excommunicate kings</a:t>
            </a:r>
          </a:p>
          <a:p>
            <a:pPr lvl="1"/>
            <a:r>
              <a:rPr lang="en-US" dirty="0" smtClean="0">
                <a:effectLst>
                  <a:outerShdw blurRad="38100" dist="38100" dir="2700000" algn="tl">
                    <a:srgbClr val="000000">
                      <a:alpha val="43137"/>
                    </a:srgbClr>
                  </a:outerShdw>
                </a:effectLst>
              </a:rPr>
              <a:t>Limit powers of court</a:t>
            </a:r>
          </a:p>
          <a:p>
            <a:pPr lvl="1"/>
            <a:r>
              <a:rPr lang="en-US" dirty="0" smtClean="0">
                <a:effectLst>
                  <a:outerShdw blurRad="38100" dist="38100" dir="2700000" algn="tl">
                    <a:srgbClr val="000000">
                      <a:alpha val="43137"/>
                    </a:srgbClr>
                  </a:outerShdw>
                </a:effectLst>
              </a:rPr>
              <a:t>Creation of parliaments</a:t>
            </a:r>
          </a:p>
          <a:p>
            <a:pPr lvl="1"/>
            <a:r>
              <a:rPr lang="en-US" dirty="0" smtClean="0">
                <a:effectLst>
                  <a:outerShdw blurRad="38100" dist="38100" dir="2700000" algn="tl">
                    <a:srgbClr val="000000">
                      <a:alpha val="43137"/>
                    </a:srgbClr>
                  </a:outerShdw>
                </a:effectLst>
              </a:rPr>
              <a:t>Rights to approve taxation</a:t>
            </a:r>
            <a:endParaRPr lang="en-US" dirty="0">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Resource_x0020_Type xmlns="3dad766c-9e36-455d-8d7c-234eca89fec7">
      <Value>AP</Value>
    </Resource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EF818F570E794D8EB6AE970044BB2F" ma:contentTypeVersion="1" ma:contentTypeDescription="Create a new document." ma:contentTypeScope="" ma:versionID="8250587d643ee1d543c4b9bdf2088ef6">
  <xsd:schema xmlns:xsd="http://www.w3.org/2001/XMLSchema" xmlns:p="http://schemas.microsoft.com/office/2006/metadata/properties" xmlns:ns2="3dad766c-9e36-455d-8d7c-234eca89fec7" targetNamespace="http://schemas.microsoft.com/office/2006/metadata/properties" ma:root="true" ma:fieldsID="111b1d09fd174d8180c4ea5adcf5fafb" ns2:_="">
    <xsd:import namespace="3dad766c-9e36-455d-8d7c-234eca89fec7"/>
    <xsd:element name="properties">
      <xsd:complexType>
        <xsd:sequence>
          <xsd:element name="documentManagement">
            <xsd:complexType>
              <xsd:all>
                <xsd:element ref="ns2:Resource_x0020_Type" minOccurs="0"/>
              </xsd:all>
            </xsd:complexType>
          </xsd:element>
        </xsd:sequence>
      </xsd:complexType>
    </xsd:element>
  </xsd:schema>
  <xsd:schema xmlns:xsd="http://www.w3.org/2001/XMLSchema" xmlns:dms="http://schemas.microsoft.com/office/2006/documentManagement/types" targetNamespace="3dad766c-9e36-455d-8d7c-234eca89fec7" elementFormDefault="qualified">
    <xsd:import namespace="http://schemas.microsoft.com/office/2006/documentManagement/types"/>
    <xsd:element name="Resource_x0020_Type" ma:index="8" nillable="true" ma:displayName="Resource Type" ma:default="" ma:internalName="Resource_x0020_Type" ma:requiredMultiChoice="true">
      <xsd:complexType>
        <xsd:complexContent>
          <xsd:extension base="dms:MultiChoiceFillIn">
            <xsd:sequence>
              <xsd:element name="Value" maxOccurs="unbounded" minOccurs="0" nillable="true">
                <xsd:simpleType>
                  <xsd:union memberTypes="dms:Text">
                    <xsd:simpleType>
                      <xsd:restriction base="dms:Choice">
                        <xsd:enumeration value="Academic"/>
                        <xsd:enumeration value="AP"/>
                        <xsd:enumeration value="Pre AP"/>
                        <xsd:enumeration value="Parent Resource"/>
                        <xsd:enumeration value="Student Resource"/>
                        <xsd:enumeration value="Publications"/>
                        <xsd:enumeration value="Homework"/>
                        <xsd:enumeration value="Other"/>
                      </xsd:restriction>
                    </xsd:simpleType>
                  </xsd:un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DB388C1-E493-4779-9964-81567E76488A}">
  <ds:schemaRefs>
    <ds:schemaRef ds:uri="http://schemas.microsoft.com/sharepoint/v3/contenttype/forms"/>
  </ds:schemaRefs>
</ds:datastoreItem>
</file>

<file path=customXml/itemProps2.xml><?xml version="1.0" encoding="utf-8"?>
<ds:datastoreItem xmlns:ds="http://schemas.openxmlformats.org/officeDocument/2006/customXml" ds:itemID="{BBE6A599-F11E-4265-AB55-0E30A759D116}">
  <ds:schemaRefs>
    <ds:schemaRef ds:uri="http://schemas.microsoft.com/office/2006/metadata/properties"/>
    <ds:schemaRef ds:uri="3dad766c-9e36-455d-8d7c-234eca89fec7"/>
  </ds:schemaRefs>
</ds:datastoreItem>
</file>

<file path=customXml/itemProps3.xml><?xml version="1.0" encoding="utf-8"?>
<ds:datastoreItem xmlns:ds="http://schemas.openxmlformats.org/officeDocument/2006/customXml" ds:itemID="{EE20FD3F-C831-4951-842B-6818D25F79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ad766c-9e36-455d-8d7c-234eca89fec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1756</TotalTime>
  <Words>3036</Words>
  <Application>Microsoft Office PowerPoint</Application>
  <PresentationFormat>On-screen Show (4:3)</PresentationFormat>
  <Paragraphs>522</Paragraphs>
  <Slides>97</Slides>
  <Notes>2</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Medieval Ages</vt:lpstr>
      <vt:lpstr>Dark Ages</vt:lpstr>
      <vt:lpstr>Slide 3</vt:lpstr>
      <vt:lpstr>Franks</vt:lpstr>
      <vt:lpstr>Europe in 6th century</vt:lpstr>
      <vt:lpstr>Mayors of the Palace</vt:lpstr>
      <vt:lpstr>Charles Martel</vt:lpstr>
      <vt:lpstr>Pepin The Short</vt:lpstr>
      <vt:lpstr>Charlemagne</vt:lpstr>
      <vt:lpstr>Slide 10</vt:lpstr>
      <vt:lpstr>Slide 11</vt:lpstr>
      <vt:lpstr>Slide 12</vt:lpstr>
      <vt:lpstr>Vikings</vt:lpstr>
      <vt:lpstr>Slide 14</vt:lpstr>
      <vt:lpstr>Feudalism</vt:lpstr>
      <vt:lpstr>Slide 16</vt:lpstr>
      <vt:lpstr>Slide 17</vt:lpstr>
      <vt:lpstr>Slide 18</vt:lpstr>
      <vt:lpstr>Slide 19</vt:lpstr>
      <vt:lpstr>Slide 20</vt:lpstr>
      <vt:lpstr>Slide 21</vt:lpstr>
      <vt:lpstr>Castles</vt:lpstr>
      <vt:lpstr>Knights</vt:lpstr>
      <vt:lpstr>Slide 24</vt:lpstr>
      <vt:lpstr>Slide 25</vt:lpstr>
      <vt:lpstr>Slide 26</vt:lpstr>
      <vt:lpstr>Slide 27</vt:lpstr>
      <vt:lpstr>Slide 28</vt:lpstr>
      <vt:lpstr>Manorialism</vt:lpstr>
      <vt:lpstr>Slide 30</vt:lpstr>
      <vt:lpstr>Slide 31</vt:lpstr>
      <vt:lpstr>Catholic Church</vt:lpstr>
      <vt:lpstr>Powers of Pope</vt:lpstr>
      <vt:lpstr>Slide 34</vt:lpstr>
      <vt:lpstr>Slide 35</vt:lpstr>
      <vt:lpstr>Slide 36</vt:lpstr>
      <vt:lpstr>Cathedrals</vt:lpstr>
      <vt:lpstr>Powers of Church</vt:lpstr>
      <vt:lpstr>Slide 39</vt:lpstr>
      <vt:lpstr>Slide 40</vt:lpstr>
      <vt:lpstr>Slide 41</vt:lpstr>
      <vt:lpstr>Monasteries</vt:lpstr>
      <vt:lpstr>Crusades</vt:lpstr>
      <vt:lpstr>Holy Land</vt:lpstr>
      <vt:lpstr>Slide 45</vt:lpstr>
      <vt:lpstr>Slide 46</vt:lpstr>
      <vt:lpstr>Slide 47</vt:lpstr>
      <vt:lpstr>Results of the Crusades</vt:lpstr>
      <vt:lpstr>Slide 49</vt:lpstr>
      <vt:lpstr>Slide 50</vt:lpstr>
      <vt:lpstr>Art </vt:lpstr>
      <vt:lpstr>Architecture</vt:lpstr>
      <vt:lpstr>Slide 53</vt:lpstr>
      <vt:lpstr>Literature</vt:lpstr>
      <vt:lpstr>Dante Alighieri</vt:lpstr>
      <vt:lpstr>Chaucer</vt:lpstr>
      <vt:lpstr>England Monarchs</vt:lpstr>
      <vt:lpstr>William the Conqueror</vt:lpstr>
      <vt:lpstr>Slide 59</vt:lpstr>
      <vt:lpstr>Slide 60</vt:lpstr>
      <vt:lpstr>Henry II</vt:lpstr>
      <vt:lpstr>King John</vt:lpstr>
      <vt:lpstr>Slide 63</vt:lpstr>
      <vt:lpstr>Edward I</vt:lpstr>
      <vt:lpstr>French Monarchs</vt:lpstr>
      <vt:lpstr>Slide 66</vt:lpstr>
      <vt:lpstr>Holy Roman Empire Monarchs</vt:lpstr>
      <vt:lpstr>Slide 68</vt:lpstr>
      <vt:lpstr>Middle Class</vt:lpstr>
      <vt:lpstr>Towns</vt:lpstr>
      <vt:lpstr>Slide 71</vt:lpstr>
      <vt:lpstr>Slide 72</vt:lpstr>
      <vt:lpstr>Slide 73</vt:lpstr>
      <vt:lpstr>Banks will cause the decline in feudal systems </vt:lpstr>
      <vt:lpstr>Guilds</vt:lpstr>
      <vt:lpstr>Issues facing Western Europe at End of Middle Ages</vt:lpstr>
      <vt:lpstr>High Middle Ages Economy</vt:lpstr>
      <vt:lpstr>Universities</vt:lpstr>
      <vt:lpstr>Slide 79</vt:lpstr>
      <vt:lpstr>Thomas Aquinas</vt:lpstr>
      <vt:lpstr>Black Death</vt:lpstr>
      <vt:lpstr>100 Year War</vt:lpstr>
      <vt:lpstr>Edward III</vt:lpstr>
      <vt:lpstr>Battles</vt:lpstr>
      <vt:lpstr>Joan of Arc</vt:lpstr>
      <vt:lpstr>Slide 86</vt:lpstr>
      <vt:lpstr>Charles VII</vt:lpstr>
      <vt:lpstr>Effects of 100 Year War</vt:lpstr>
      <vt:lpstr>War of Roses</vt:lpstr>
      <vt:lpstr>Church Reform</vt:lpstr>
      <vt:lpstr>Pope Clement V</vt:lpstr>
      <vt:lpstr>Reconquista</vt:lpstr>
      <vt:lpstr>Slide 93</vt:lpstr>
      <vt:lpstr>Slide 94</vt:lpstr>
      <vt:lpstr>Pope Martin V</vt:lpstr>
      <vt:lpstr>Women</vt:lpstr>
      <vt:lpstr>Power of Kings end Middle Ages</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Medieval Ages</dc:title>
  <dc:creator>Cindy</dc:creator>
  <cp:lastModifiedBy>k9100056</cp:lastModifiedBy>
  <cp:revision>132</cp:revision>
  <dcterms:created xsi:type="dcterms:W3CDTF">2009-10-18T13:34:23Z</dcterms:created>
  <dcterms:modified xsi:type="dcterms:W3CDTF">2010-10-27T20:49:49Z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0x010100ECEF818F570E794D8EB6AE970044BB2F</vt:lpwstr>
  </property>
</Properties>
</file>